
<file path=[Content_Types].xml><?xml version="1.0" encoding="utf-8"?>
<Types xmlns="http://schemas.openxmlformats.org/package/2006/content-types">
  <Default Extension="emf" ContentType="image/x-emf"/>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87" r:id="rId2"/>
    <p:sldId id="348" r:id="rId3"/>
    <p:sldId id="257" r:id="rId4"/>
    <p:sldId id="357" r:id="rId5"/>
    <p:sldId id="352" r:id="rId6"/>
    <p:sldId id="353" r:id="rId7"/>
    <p:sldId id="354" r:id="rId8"/>
    <p:sldId id="355" r:id="rId9"/>
    <p:sldId id="356" r:id="rId10"/>
    <p:sldId id="326" r:id="rId11"/>
    <p:sldId id="32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ggie Donovan" initials="MD" lastIdx="28"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5840" autoAdjust="0"/>
  </p:normalViewPr>
  <p:slideViewPr>
    <p:cSldViewPr snapToGrid="0">
      <p:cViewPr varScale="1">
        <p:scale>
          <a:sx n="76" d="100"/>
          <a:sy n="76" d="100"/>
        </p:scale>
        <p:origin x="777" y="4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2EC557-AF09-4E6D-BBAE-7E140B5DD865}" type="doc">
      <dgm:prSet loTypeId="urn:microsoft.com/office/officeart/2011/layout/HexagonRadial" loCatId="cycle" qsTypeId="urn:microsoft.com/office/officeart/2005/8/quickstyle/simple1" qsCatId="simple" csTypeId="urn:microsoft.com/office/officeart/2005/8/colors/accent0_1" csCatId="mainScheme" phldr="1"/>
      <dgm:spPr/>
      <dgm:t>
        <a:bodyPr/>
        <a:lstStyle/>
        <a:p>
          <a:endParaRPr lang="en-GB"/>
        </a:p>
      </dgm:t>
    </dgm:pt>
    <dgm:pt modelId="{79A883A6-2CAB-47FA-B3C1-711A03780D6A}">
      <dgm:prSet phldrT="[Text]"/>
      <dgm:spPr/>
      <dgm:t>
        <a:bodyPr/>
        <a:lstStyle/>
        <a:p>
          <a:r>
            <a:rPr lang="en-US" b="1" i="0" dirty="0"/>
            <a:t>Ensemble (</a:t>
          </a:r>
          <a:r>
            <a:rPr lang="en-US" b="1" i="0" dirty="0" err="1"/>
            <a:t>Ens</a:t>
          </a:r>
          <a:r>
            <a:rPr lang="en-US" b="1" i="0" dirty="0"/>
            <a:t>)</a:t>
          </a:r>
          <a:endParaRPr lang="en-GB" b="1" i="0" dirty="0"/>
        </a:p>
      </dgm:t>
    </dgm:pt>
    <dgm:pt modelId="{8E73510A-04BC-498C-A268-DAD24791DAA1}" type="parTrans" cxnId="{936FE866-F79C-4363-8CC0-319A22DE6E3A}">
      <dgm:prSet/>
      <dgm:spPr/>
      <dgm:t>
        <a:bodyPr/>
        <a:lstStyle/>
        <a:p>
          <a:endParaRPr lang="en-GB" b="1" i="0"/>
        </a:p>
      </dgm:t>
    </dgm:pt>
    <dgm:pt modelId="{9BB0803A-7BB8-4E5D-B8F1-32AC0AF899EF}" type="sibTrans" cxnId="{936FE866-F79C-4363-8CC0-319A22DE6E3A}">
      <dgm:prSet/>
      <dgm:spPr/>
      <dgm:t>
        <a:bodyPr/>
        <a:lstStyle/>
        <a:p>
          <a:endParaRPr lang="en-GB" b="1" i="0"/>
        </a:p>
      </dgm:t>
    </dgm:pt>
    <dgm:pt modelId="{5013D44D-272A-419B-BFC8-773DB0ACC23D}">
      <dgm:prSet phldrT="[Text]"/>
      <dgm:spPr/>
      <dgm:t>
        <a:bodyPr/>
        <a:lstStyle/>
        <a:p>
          <a:r>
            <a:rPr lang="en-GB" b="1" i="0" dirty="0"/>
            <a:t>Naïve Bays (NB)</a:t>
          </a:r>
        </a:p>
      </dgm:t>
    </dgm:pt>
    <dgm:pt modelId="{836593B6-00B9-4C9C-BDC3-43D22E88C79E}" type="parTrans" cxnId="{BE05E117-94B2-462B-A8EE-6593632E989A}">
      <dgm:prSet/>
      <dgm:spPr/>
      <dgm:t>
        <a:bodyPr/>
        <a:lstStyle/>
        <a:p>
          <a:endParaRPr lang="en-GB" b="1" i="0"/>
        </a:p>
      </dgm:t>
    </dgm:pt>
    <dgm:pt modelId="{2B67D3CF-9397-4070-AE91-2BFB792FE988}" type="sibTrans" cxnId="{BE05E117-94B2-462B-A8EE-6593632E989A}">
      <dgm:prSet/>
      <dgm:spPr/>
      <dgm:t>
        <a:bodyPr/>
        <a:lstStyle/>
        <a:p>
          <a:endParaRPr lang="en-GB" b="1" i="0"/>
        </a:p>
      </dgm:t>
    </dgm:pt>
    <dgm:pt modelId="{88A81BED-9200-438F-82AD-41A8937FBFE4}">
      <dgm:prSet phldrT="[Text]"/>
      <dgm:spPr/>
      <dgm:t>
        <a:bodyPr/>
        <a:lstStyle/>
        <a:p>
          <a:r>
            <a:rPr lang="en-US" b="1" i="0" dirty="0"/>
            <a:t>Logistic Regression (LR)</a:t>
          </a:r>
          <a:endParaRPr lang="en-GB" b="1" i="0" dirty="0"/>
        </a:p>
      </dgm:t>
    </dgm:pt>
    <dgm:pt modelId="{1EEEE610-AD0F-4B78-9054-B2ECCCCBD013}" type="parTrans" cxnId="{C9B8ADEA-5A7B-4AD9-BC85-2D8A71E4CD20}">
      <dgm:prSet/>
      <dgm:spPr/>
      <dgm:t>
        <a:bodyPr/>
        <a:lstStyle/>
        <a:p>
          <a:endParaRPr lang="en-GB" b="1" i="0"/>
        </a:p>
      </dgm:t>
    </dgm:pt>
    <dgm:pt modelId="{D4ED781E-F2E8-4848-B977-3E589997E515}" type="sibTrans" cxnId="{C9B8ADEA-5A7B-4AD9-BC85-2D8A71E4CD20}">
      <dgm:prSet/>
      <dgm:spPr/>
      <dgm:t>
        <a:bodyPr/>
        <a:lstStyle/>
        <a:p>
          <a:endParaRPr lang="en-GB" b="1" i="0"/>
        </a:p>
      </dgm:t>
    </dgm:pt>
    <dgm:pt modelId="{26A650B8-9236-4C41-BBFE-B4CE2A561CB0}">
      <dgm:prSet phldrT="[Text]"/>
      <dgm:spPr/>
      <dgm:t>
        <a:bodyPr/>
        <a:lstStyle/>
        <a:p>
          <a:r>
            <a:rPr lang="en-US" b="1" i="0" dirty="0"/>
            <a:t>Decision Tree (DT)</a:t>
          </a:r>
          <a:endParaRPr lang="en-GB" b="1" i="0" dirty="0"/>
        </a:p>
      </dgm:t>
    </dgm:pt>
    <dgm:pt modelId="{D6C94597-E8B0-47C3-BC71-A3FA87AF9580}" type="parTrans" cxnId="{39320FB8-531F-41C8-8A99-3109BC579DA0}">
      <dgm:prSet/>
      <dgm:spPr/>
      <dgm:t>
        <a:bodyPr/>
        <a:lstStyle/>
        <a:p>
          <a:endParaRPr lang="en-GB" b="1" i="0"/>
        </a:p>
      </dgm:t>
    </dgm:pt>
    <dgm:pt modelId="{508E213C-83BD-4BD1-8A4C-8115C2ADB70A}" type="sibTrans" cxnId="{39320FB8-531F-41C8-8A99-3109BC579DA0}">
      <dgm:prSet/>
      <dgm:spPr/>
      <dgm:t>
        <a:bodyPr/>
        <a:lstStyle/>
        <a:p>
          <a:endParaRPr lang="en-GB" b="1" i="0"/>
        </a:p>
      </dgm:t>
    </dgm:pt>
    <dgm:pt modelId="{D335C9EA-209A-4A10-8F88-FB6EC00BF9C6}">
      <dgm:prSet phldrT="[Text]"/>
      <dgm:spPr/>
      <dgm:t>
        <a:bodyPr/>
        <a:lstStyle/>
        <a:p>
          <a:r>
            <a:rPr lang="en-US" b="1" i="0" dirty="0"/>
            <a:t>Random Forest (RF)</a:t>
          </a:r>
          <a:endParaRPr lang="en-GB" b="1" i="0" dirty="0"/>
        </a:p>
      </dgm:t>
    </dgm:pt>
    <dgm:pt modelId="{ADA7D8D3-0902-4D12-B981-A2A784A9B1D6}" type="parTrans" cxnId="{84F6468F-4501-4199-9EED-AC0C66560D2B}">
      <dgm:prSet/>
      <dgm:spPr/>
      <dgm:t>
        <a:bodyPr/>
        <a:lstStyle/>
        <a:p>
          <a:endParaRPr lang="en-GB" b="1" i="0"/>
        </a:p>
      </dgm:t>
    </dgm:pt>
    <dgm:pt modelId="{CDBEA29C-36EF-4A8A-8180-7C3B78C747A7}" type="sibTrans" cxnId="{84F6468F-4501-4199-9EED-AC0C66560D2B}">
      <dgm:prSet/>
      <dgm:spPr/>
      <dgm:t>
        <a:bodyPr/>
        <a:lstStyle/>
        <a:p>
          <a:endParaRPr lang="en-GB" b="1" i="0"/>
        </a:p>
      </dgm:t>
    </dgm:pt>
    <dgm:pt modelId="{428C40B9-BA99-4DEF-8D24-5ECAF3F6FFE0}">
      <dgm:prSet phldrT="[Text]"/>
      <dgm:spPr/>
      <dgm:t>
        <a:bodyPr/>
        <a:lstStyle/>
        <a:p>
          <a:r>
            <a:rPr lang="en-US" b="1" i="0" dirty="0"/>
            <a:t>Adaptive Boosting (AB)</a:t>
          </a:r>
          <a:endParaRPr lang="en-GB" b="1" i="0" dirty="0"/>
        </a:p>
      </dgm:t>
    </dgm:pt>
    <dgm:pt modelId="{084B84A5-87BE-431D-97FE-9521DCB4E389}" type="parTrans" cxnId="{4C5B466D-E8FB-434A-A939-7AB0E80611CD}">
      <dgm:prSet/>
      <dgm:spPr/>
      <dgm:t>
        <a:bodyPr/>
        <a:lstStyle/>
        <a:p>
          <a:endParaRPr lang="en-GB" b="1" i="0"/>
        </a:p>
      </dgm:t>
    </dgm:pt>
    <dgm:pt modelId="{B2BDE697-EDC6-4F1B-B8D2-1BD963E1950A}" type="sibTrans" cxnId="{4C5B466D-E8FB-434A-A939-7AB0E80611CD}">
      <dgm:prSet/>
      <dgm:spPr/>
      <dgm:t>
        <a:bodyPr/>
        <a:lstStyle/>
        <a:p>
          <a:endParaRPr lang="en-GB" b="1" i="0"/>
        </a:p>
      </dgm:t>
    </dgm:pt>
    <dgm:pt modelId="{3E47928E-8CD3-4F09-A561-B73D64EA459F}">
      <dgm:prSet phldrT="[Text]"/>
      <dgm:spPr/>
      <dgm:t>
        <a:bodyPr/>
        <a:lstStyle/>
        <a:p>
          <a:r>
            <a:rPr lang="en-GB" b="1" i="0" dirty="0"/>
            <a:t>Neural Network (MLP)</a:t>
          </a:r>
        </a:p>
      </dgm:t>
    </dgm:pt>
    <dgm:pt modelId="{B12F5A48-17C6-413E-BC14-3C7B53971B3B}" type="parTrans" cxnId="{A087D7C4-6CCC-4D84-9BB8-3C062AF973B4}">
      <dgm:prSet/>
      <dgm:spPr/>
      <dgm:t>
        <a:bodyPr/>
        <a:lstStyle/>
        <a:p>
          <a:endParaRPr lang="en-GB" b="1" i="0"/>
        </a:p>
      </dgm:t>
    </dgm:pt>
    <dgm:pt modelId="{7BCD3DAF-E155-4F50-8907-BF3C8487D4F6}" type="sibTrans" cxnId="{A087D7C4-6CCC-4D84-9BB8-3C062AF973B4}">
      <dgm:prSet/>
      <dgm:spPr/>
      <dgm:t>
        <a:bodyPr/>
        <a:lstStyle/>
        <a:p>
          <a:endParaRPr lang="en-GB" b="1" i="0"/>
        </a:p>
      </dgm:t>
    </dgm:pt>
    <dgm:pt modelId="{E95DFB56-798E-46D9-8058-C034356121C8}">
      <dgm:prSet/>
      <dgm:spPr/>
      <dgm:t>
        <a:bodyPr/>
        <a:lstStyle/>
        <a:p>
          <a:endParaRPr lang="en-GB"/>
        </a:p>
      </dgm:t>
    </dgm:pt>
    <dgm:pt modelId="{655DD7ED-6E6D-4C11-A6DE-120E071316DA}" type="parTrans" cxnId="{DFA84239-8463-498B-B3A4-5E1D98A9674E}">
      <dgm:prSet/>
      <dgm:spPr/>
      <dgm:t>
        <a:bodyPr/>
        <a:lstStyle/>
        <a:p>
          <a:endParaRPr lang="en-GB" b="1" i="0"/>
        </a:p>
      </dgm:t>
    </dgm:pt>
    <dgm:pt modelId="{AD9A7CCE-CE71-421F-BB01-CB1979089C8B}" type="sibTrans" cxnId="{DFA84239-8463-498B-B3A4-5E1D98A9674E}">
      <dgm:prSet/>
      <dgm:spPr/>
      <dgm:t>
        <a:bodyPr/>
        <a:lstStyle/>
        <a:p>
          <a:endParaRPr lang="en-GB" b="1" i="0"/>
        </a:p>
      </dgm:t>
    </dgm:pt>
    <dgm:pt modelId="{07CDF0DE-5449-4102-9F09-56C255B56BBD}" type="pres">
      <dgm:prSet presAssocID="{BC2EC557-AF09-4E6D-BBAE-7E140B5DD865}" presName="Name0" presStyleCnt="0">
        <dgm:presLayoutVars>
          <dgm:chMax val="1"/>
          <dgm:chPref val="1"/>
          <dgm:dir/>
          <dgm:animOne val="branch"/>
          <dgm:animLvl val="lvl"/>
        </dgm:presLayoutVars>
      </dgm:prSet>
      <dgm:spPr/>
    </dgm:pt>
    <dgm:pt modelId="{4827D5F7-6018-4B69-83D7-E19DECB81F78}" type="pres">
      <dgm:prSet presAssocID="{79A883A6-2CAB-47FA-B3C1-711A03780D6A}" presName="Parent" presStyleLbl="node0" presStyleIdx="0" presStyleCnt="1">
        <dgm:presLayoutVars>
          <dgm:chMax val="6"/>
          <dgm:chPref val="6"/>
        </dgm:presLayoutVars>
      </dgm:prSet>
      <dgm:spPr/>
    </dgm:pt>
    <dgm:pt modelId="{07081193-F3FA-4EF2-AD26-C8B144518311}" type="pres">
      <dgm:prSet presAssocID="{5013D44D-272A-419B-BFC8-773DB0ACC23D}" presName="Accent1" presStyleCnt="0"/>
      <dgm:spPr/>
    </dgm:pt>
    <dgm:pt modelId="{625D9CC5-FB3D-4123-A3C2-3F3DEBAF2FB9}" type="pres">
      <dgm:prSet presAssocID="{5013D44D-272A-419B-BFC8-773DB0ACC23D}" presName="Accent" presStyleLbl="bgShp" presStyleIdx="0" presStyleCnt="6"/>
      <dgm:spPr/>
    </dgm:pt>
    <dgm:pt modelId="{50235712-9E12-4E73-84A7-544758A1EA5F}" type="pres">
      <dgm:prSet presAssocID="{5013D44D-272A-419B-BFC8-773DB0ACC23D}" presName="Child1" presStyleLbl="node1" presStyleIdx="0" presStyleCnt="6">
        <dgm:presLayoutVars>
          <dgm:chMax val="0"/>
          <dgm:chPref val="0"/>
          <dgm:bulletEnabled val="1"/>
        </dgm:presLayoutVars>
      </dgm:prSet>
      <dgm:spPr/>
    </dgm:pt>
    <dgm:pt modelId="{1223F23F-A15C-4BB3-921C-ACD2F4AEBE83}" type="pres">
      <dgm:prSet presAssocID="{88A81BED-9200-438F-82AD-41A8937FBFE4}" presName="Accent2" presStyleCnt="0"/>
      <dgm:spPr/>
    </dgm:pt>
    <dgm:pt modelId="{0F853D4B-093A-4D68-AF37-D60F635A263F}" type="pres">
      <dgm:prSet presAssocID="{88A81BED-9200-438F-82AD-41A8937FBFE4}" presName="Accent" presStyleLbl="bgShp" presStyleIdx="1" presStyleCnt="6"/>
      <dgm:spPr/>
    </dgm:pt>
    <dgm:pt modelId="{6BDA5B4B-50B8-4E21-8B18-752C86BF45C1}" type="pres">
      <dgm:prSet presAssocID="{88A81BED-9200-438F-82AD-41A8937FBFE4}" presName="Child2" presStyleLbl="node1" presStyleIdx="1" presStyleCnt="6">
        <dgm:presLayoutVars>
          <dgm:chMax val="0"/>
          <dgm:chPref val="0"/>
          <dgm:bulletEnabled val="1"/>
        </dgm:presLayoutVars>
      </dgm:prSet>
      <dgm:spPr/>
    </dgm:pt>
    <dgm:pt modelId="{C130B5F7-DE92-4672-A04E-4987C36328CB}" type="pres">
      <dgm:prSet presAssocID="{26A650B8-9236-4C41-BBFE-B4CE2A561CB0}" presName="Accent3" presStyleCnt="0"/>
      <dgm:spPr/>
    </dgm:pt>
    <dgm:pt modelId="{2F60E823-0129-49CB-9868-F9DF626832E1}" type="pres">
      <dgm:prSet presAssocID="{26A650B8-9236-4C41-BBFE-B4CE2A561CB0}" presName="Accent" presStyleLbl="bgShp" presStyleIdx="2" presStyleCnt="6"/>
      <dgm:spPr/>
    </dgm:pt>
    <dgm:pt modelId="{7F09B5A6-1BC3-4739-A2FE-86F7098EAC60}" type="pres">
      <dgm:prSet presAssocID="{26A650B8-9236-4C41-BBFE-B4CE2A561CB0}" presName="Child3" presStyleLbl="node1" presStyleIdx="2" presStyleCnt="6">
        <dgm:presLayoutVars>
          <dgm:chMax val="0"/>
          <dgm:chPref val="0"/>
          <dgm:bulletEnabled val="1"/>
        </dgm:presLayoutVars>
      </dgm:prSet>
      <dgm:spPr/>
    </dgm:pt>
    <dgm:pt modelId="{968FBC77-DB54-4F6F-8FB3-07D982A335E4}" type="pres">
      <dgm:prSet presAssocID="{D335C9EA-209A-4A10-8F88-FB6EC00BF9C6}" presName="Accent4" presStyleCnt="0"/>
      <dgm:spPr/>
    </dgm:pt>
    <dgm:pt modelId="{23D6D286-D18F-47DE-9258-03CCD250B5DD}" type="pres">
      <dgm:prSet presAssocID="{D335C9EA-209A-4A10-8F88-FB6EC00BF9C6}" presName="Accent" presStyleLbl="bgShp" presStyleIdx="3" presStyleCnt="6"/>
      <dgm:spPr/>
    </dgm:pt>
    <dgm:pt modelId="{9715A0FA-5938-424E-AABC-5932A44E091F}" type="pres">
      <dgm:prSet presAssocID="{D335C9EA-209A-4A10-8F88-FB6EC00BF9C6}" presName="Child4" presStyleLbl="node1" presStyleIdx="3" presStyleCnt="6">
        <dgm:presLayoutVars>
          <dgm:chMax val="0"/>
          <dgm:chPref val="0"/>
          <dgm:bulletEnabled val="1"/>
        </dgm:presLayoutVars>
      </dgm:prSet>
      <dgm:spPr/>
    </dgm:pt>
    <dgm:pt modelId="{A39F5149-6657-420E-8D1E-F7A7D4C7729B}" type="pres">
      <dgm:prSet presAssocID="{428C40B9-BA99-4DEF-8D24-5ECAF3F6FFE0}" presName="Accent5" presStyleCnt="0"/>
      <dgm:spPr/>
    </dgm:pt>
    <dgm:pt modelId="{E86A3240-7EC6-45F8-8A96-A15F869B82A8}" type="pres">
      <dgm:prSet presAssocID="{428C40B9-BA99-4DEF-8D24-5ECAF3F6FFE0}" presName="Accent" presStyleLbl="bgShp" presStyleIdx="4" presStyleCnt="6"/>
      <dgm:spPr/>
    </dgm:pt>
    <dgm:pt modelId="{0D627573-1D16-44F8-BDEB-C0EE90A04C7F}" type="pres">
      <dgm:prSet presAssocID="{428C40B9-BA99-4DEF-8D24-5ECAF3F6FFE0}" presName="Child5" presStyleLbl="node1" presStyleIdx="4" presStyleCnt="6">
        <dgm:presLayoutVars>
          <dgm:chMax val="0"/>
          <dgm:chPref val="0"/>
          <dgm:bulletEnabled val="1"/>
        </dgm:presLayoutVars>
      </dgm:prSet>
      <dgm:spPr/>
    </dgm:pt>
    <dgm:pt modelId="{A75B3C3F-C5ED-4D5E-A316-FE21DE541F58}" type="pres">
      <dgm:prSet presAssocID="{3E47928E-8CD3-4F09-A561-B73D64EA459F}" presName="Accent6" presStyleCnt="0"/>
      <dgm:spPr/>
    </dgm:pt>
    <dgm:pt modelId="{4171B4C5-C5F7-4B7A-86F6-80875715CAF0}" type="pres">
      <dgm:prSet presAssocID="{3E47928E-8CD3-4F09-A561-B73D64EA459F}" presName="Accent" presStyleLbl="bgShp" presStyleIdx="5" presStyleCnt="6"/>
      <dgm:spPr/>
    </dgm:pt>
    <dgm:pt modelId="{3A66F943-585B-41DB-AB5E-96C7F1392BBB}" type="pres">
      <dgm:prSet presAssocID="{3E47928E-8CD3-4F09-A561-B73D64EA459F}" presName="Child6" presStyleLbl="node1" presStyleIdx="5" presStyleCnt="6">
        <dgm:presLayoutVars>
          <dgm:chMax val="0"/>
          <dgm:chPref val="0"/>
          <dgm:bulletEnabled val="1"/>
        </dgm:presLayoutVars>
      </dgm:prSet>
      <dgm:spPr/>
    </dgm:pt>
  </dgm:ptLst>
  <dgm:cxnLst>
    <dgm:cxn modelId="{A79B0D09-1FAB-444E-9019-B1C12A2E251B}" type="presOf" srcId="{26A650B8-9236-4C41-BBFE-B4CE2A561CB0}" destId="{7F09B5A6-1BC3-4739-A2FE-86F7098EAC60}" srcOrd="0" destOrd="0" presId="urn:microsoft.com/office/officeart/2011/layout/HexagonRadial"/>
    <dgm:cxn modelId="{BE05E117-94B2-462B-A8EE-6593632E989A}" srcId="{79A883A6-2CAB-47FA-B3C1-711A03780D6A}" destId="{5013D44D-272A-419B-BFC8-773DB0ACC23D}" srcOrd="0" destOrd="0" parTransId="{836593B6-00B9-4C9C-BDC3-43D22E88C79E}" sibTransId="{2B67D3CF-9397-4070-AE91-2BFB792FE988}"/>
    <dgm:cxn modelId="{DA1CD42E-4368-419E-AD3B-5DC373A55F33}" type="presOf" srcId="{5013D44D-272A-419B-BFC8-773DB0ACC23D}" destId="{50235712-9E12-4E73-84A7-544758A1EA5F}" srcOrd="0" destOrd="0" presId="urn:microsoft.com/office/officeart/2011/layout/HexagonRadial"/>
    <dgm:cxn modelId="{DFA84239-8463-498B-B3A4-5E1D98A9674E}" srcId="{79A883A6-2CAB-47FA-B3C1-711A03780D6A}" destId="{E95DFB56-798E-46D9-8058-C034356121C8}" srcOrd="6" destOrd="0" parTransId="{655DD7ED-6E6D-4C11-A6DE-120E071316DA}" sibTransId="{AD9A7CCE-CE71-421F-BB01-CB1979089C8B}"/>
    <dgm:cxn modelId="{F19DCD3B-213D-496D-8C1A-6897CB23ED6C}" type="presOf" srcId="{88A81BED-9200-438F-82AD-41A8937FBFE4}" destId="{6BDA5B4B-50B8-4E21-8B18-752C86BF45C1}" srcOrd="0" destOrd="0" presId="urn:microsoft.com/office/officeart/2011/layout/HexagonRadial"/>
    <dgm:cxn modelId="{936FE866-F79C-4363-8CC0-319A22DE6E3A}" srcId="{BC2EC557-AF09-4E6D-BBAE-7E140B5DD865}" destId="{79A883A6-2CAB-47FA-B3C1-711A03780D6A}" srcOrd="0" destOrd="0" parTransId="{8E73510A-04BC-498C-A268-DAD24791DAA1}" sibTransId="{9BB0803A-7BB8-4E5D-B8F1-32AC0AF899EF}"/>
    <dgm:cxn modelId="{4C5B466D-E8FB-434A-A939-7AB0E80611CD}" srcId="{79A883A6-2CAB-47FA-B3C1-711A03780D6A}" destId="{428C40B9-BA99-4DEF-8D24-5ECAF3F6FFE0}" srcOrd="4" destOrd="0" parTransId="{084B84A5-87BE-431D-97FE-9521DCB4E389}" sibTransId="{B2BDE697-EDC6-4F1B-B8D2-1BD963E1950A}"/>
    <dgm:cxn modelId="{C7A13A8E-9662-406B-A5D3-AD90D608987A}" type="presOf" srcId="{3E47928E-8CD3-4F09-A561-B73D64EA459F}" destId="{3A66F943-585B-41DB-AB5E-96C7F1392BBB}" srcOrd="0" destOrd="0" presId="urn:microsoft.com/office/officeart/2011/layout/HexagonRadial"/>
    <dgm:cxn modelId="{84F6468F-4501-4199-9EED-AC0C66560D2B}" srcId="{79A883A6-2CAB-47FA-B3C1-711A03780D6A}" destId="{D335C9EA-209A-4A10-8F88-FB6EC00BF9C6}" srcOrd="3" destOrd="0" parTransId="{ADA7D8D3-0902-4D12-B981-A2A784A9B1D6}" sibTransId="{CDBEA29C-36EF-4A8A-8180-7C3B78C747A7}"/>
    <dgm:cxn modelId="{12C0519D-123D-4DE1-8379-21E1842458D2}" type="presOf" srcId="{BC2EC557-AF09-4E6D-BBAE-7E140B5DD865}" destId="{07CDF0DE-5449-4102-9F09-56C255B56BBD}" srcOrd="0" destOrd="0" presId="urn:microsoft.com/office/officeart/2011/layout/HexagonRadial"/>
    <dgm:cxn modelId="{8AAE729F-9F09-42E8-A714-E0EBEE5B46A7}" type="presOf" srcId="{D335C9EA-209A-4A10-8F88-FB6EC00BF9C6}" destId="{9715A0FA-5938-424E-AABC-5932A44E091F}" srcOrd="0" destOrd="0" presId="urn:microsoft.com/office/officeart/2011/layout/HexagonRadial"/>
    <dgm:cxn modelId="{6A4FAFAF-B097-4E4E-A5A2-7E1E8776591E}" type="presOf" srcId="{79A883A6-2CAB-47FA-B3C1-711A03780D6A}" destId="{4827D5F7-6018-4B69-83D7-E19DECB81F78}" srcOrd="0" destOrd="0" presId="urn:microsoft.com/office/officeart/2011/layout/HexagonRadial"/>
    <dgm:cxn modelId="{308454B6-6A82-47C7-BB09-09F571A02287}" type="presOf" srcId="{428C40B9-BA99-4DEF-8D24-5ECAF3F6FFE0}" destId="{0D627573-1D16-44F8-BDEB-C0EE90A04C7F}" srcOrd="0" destOrd="0" presId="urn:microsoft.com/office/officeart/2011/layout/HexagonRadial"/>
    <dgm:cxn modelId="{39320FB8-531F-41C8-8A99-3109BC579DA0}" srcId="{79A883A6-2CAB-47FA-B3C1-711A03780D6A}" destId="{26A650B8-9236-4C41-BBFE-B4CE2A561CB0}" srcOrd="2" destOrd="0" parTransId="{D6C94597-E8B0-47C3-BC71-A3FA87AF9580}" sibTransId="{508E213C-83BD-4BD1-8A4C-8115C2ADB70A}"/>
    <dgm:cxn modelId="{A087D7C4-6CCC-4D84-9BB8-3C062AF973B4}" srcId="{79A883A6-2CAB-47FA-B3C1-711A03780D6A}" destId="{3E47928E-8CD3-4F09-A561-B73D64EA459F}" srcOrd="5" destOrd="0" parTransId="{B12F5A48-17C6-413E-BC14-3C7B53971B3B}" sibTransId="{7BCD3DAF-E155-4F50-8907-BF3C8487D4F6}"/>
    <dgm:cxn modelId="{C9B8ADEA-5A7B-4AD9-BC85-2D8A71E4CD20}" srcId="{79A883A6-2CAB-47FA-B3C1-711A03780D6A}" destId="{88A81BED-9200-438F-82AD-41A8937FBFE4}" srcOrd="1" destOrd="0" parTransId="{1EEEE610-AD0F-4B78-9054-B2ECCCCBD013}" sibTransId="{D4ED781E-F2E8-4848-B977-3E589997E515}"/>
    <dgm:cxn modelId="{5932F6E5-CC63-44A4-9FFA-B2A3C57A5777}" type="presParOf" srcId="{07CDF0DE-5449-4102-9F09-56C255B56BBD}" destId="{4827D5F7-6018-4B69-83D7-E19DECB81F78}" srcOrd="0" destOrd="0" presId="urn:microsoft.com/office/officeart/2011/layout/HexagonRadial"/>
    <dgm:cxn modelId="{164EA278-4602-41C5-A308-8AEDE5810D1C}" type="presParOf" srcId="{07CDF0DE-5449-4102-9F09-56C255B56BBD}" destId="{07081193-F3FA-4EF2-AD26-C8B144518311}" srcOrd="1" destOrd="0" presId="urn:microsoft.com/office/officeart/2011/layout/HexagonRadial"/>
    <dgm:cxn modelId="{FAB7480F-E251-4ED3-B392-9FAA56ABF9EA}" type="presParOf" srcId="{07081193-F3FA-4EF2-AD26-C8B144518311}" destId="{625D9CC5-FB3D-4123-A3C2-3F3DEBAF2FB9}" srcOrd="0" destOrd="0" presId="urn:microsoft.com/office/officeart/2011/layout/HexagonRadial"/>
    <dgm:cxn modelId="{B908A53A-45D2-4AC7-A585-67BFB50DB028}" type="presParOf" srcId="{07CDF0DE-5449-4102-9F09-56C255B56BBD}" destId="{50235712-9E12-4E73-84A7-544758A1EA5F}" srcOrd="2" destOrd="0" presId="urn:microsoft.com/office/officeart/2011/layout/HexagonRadial"/>
    <dgm:cxn modelId="{5EC3F604-9308-4702-B807-E96CF8675987}" type="presParOf" srcId="{07CDF0DE-5449-4102-9F09-56C255B56BBD}" destId="{1223F23F-A15C-4BB3-921C-ACD2F4AEBE83}" srcOrd="3" destOrd="0" presId="urn:microsoft.com/office/officeart/2011/layout/HexagonRadial"/>
    <dgm:cxn modelId="{C08F3AFC-95A2-4088-A7ED-E7513588CC7D}" type="presParOf" srcId="{1223F23F-A15C-4BB3-921C-ACD2F4AEBE83}" destId="{0F853D4B-093A-4D68-AF37-D60F635A263F}" srcOrd="0" destOrd="0" presId="urn:microsoft.com/office/officeart/2011/layout/HexagonRadial"/>
    <dgm:cxn modelId="{F3BF4F40-E24C-4A84-80E7-AEF367BE5730}" type="presParOf" srcId="{07CDF0DE-5449-4102-9F09-56C255B56BBD}" destId="{6BDA5B4B-50B8-4E21-8B18-752C86BF45C1}" srcOrd="4" destOrd="0" presId="urn:microsoft.com/office/officeart/2011/layout/HexagonRadial"/>
    <dgm:cxn modelId="{EA1306AE-DC85-4787-9903-046F3900D130}" type="presParOf" srcId="{07CDF0DE-5449-4102-9F09-56C255B56BBD}" destId="{C130B5F7-DE92-4672-A04E-4987C36328CB}" srcOrd="5" destOrd="0" presId="urn:microsoft.com/office/officeart/2011/layout/HexagonRadial"/>
    <dgm:cxn modelId="{9E96F790-6413-433B-9EEA-12854DBE23FC}" type="presParOf" srcId="{C130B5F7-DE92-4672-A04E-4987C36328CB}" destId="{2F60E823-0129-49CB-9868-F9DF626832E1}" srcOrd="0" destOrd="0" presId="urn:microsoft.com/office/officeart/2011/layout/HexagonRadial"/>
    <dgm:cxn modelId="{E12C2DCA-6EA5-4A0B-A83E-2B542AE5E34D}" type="presParOf" srcId="{07CDF0DE-5449-4102-9F09-56C255B56BBD}" destId="{7F09B5A6-1BC3-4739-A2FE-86F7098EAC60}" srcOrd="6" destOrd="0" presId="urn:microsoft.com/office/officeart/2011/layout/HexagonRadial"/>
    <dgm:cxn modelId="{0D387012-366B-4D8F-9861-BF915F1AA029}" type="presParOf" srcId="{07CDF0DE-5449-4102-9F09-56C255B56BBD}" destId="{968FBC77-DB54-4F6F-8FB3-07D982A335E4}" srcOrd="7" destOrd="0" presId="urn:microsoft.com/office/officeart/2011/layout/HexagonRadial"/>
    <dgm:cxn modelId="{84D4D9F7-DCF9-4689-897D-3FAB05E6D7D4}" type="presParOf" srcId="{968FBC77-DB54-4F6F-8FB3-07D982A335E4}" destId="{23D6D286-D18F-47DE-9258-03CCD250B5DD}" srcOrd="0" destOrd="0" presId="urn:microsoft.com/office/officeart/2011/layout/HexagonRadial"/>
    <dgm:cxn modelId="{80BFFD55-8010-4073-B609-3C3F734712ED}" type="presParOf" srcId="{07CDF0DE-5449-4102-9F09-56C255B56BBD}" destId="{9715A0FA-5938-424E-AABC-5932A44E091F}" srcOrd="8" destOrd="0" presId="urn:microsoft.com/office/officeart/2011/layout/HexagonRadial"/>
    <dgm:cxn modelId="{1FE6CCFD-85B6-4F6B-B453-67C860AB1756}" type="presParOf" srcId="{07CDF0DE-5449-4102-9F09-56C255B56BBD}" destId="{A39F5149-6657-420E-8D1E-F7A7D4C7729B}" srcOrd="9" destOrd="0" presId="urn:microsoft.com/office/officeart/2011/layout/HexagonRadial"/>
    <dgm:cxn modelId="{598BEB0F-2E15-4B45-B610-98101F812055}" type="presParOf" srcId="{A39F5149-6657-420E-8D1E-F7A7D4C7729B}" destId="{E86A3240-7EC6-45F8-8A96-A15F869B82A8}" srcOrd="0" destOrd="0" presId="urn:microsoft.com/office/officeart/2011/layout/HexagonRadial"/>
    <dgm:cxn modelId="{A353C673-2888-4C87-B332-9454916CECF6}" type="presParOf" srcId="{07CDF0DE-5449-4102-9F09-56C255B56BBD}" destId="{0D627573-1D16-44F8-BDEB-C0EE90A04C7F}" srcOrd="10" destOrd="0" presId="urn:microsoft.com/office/officeart/2011/layout/HexagonRadial"/>
    <dgm:cxn modelId="{49665E62-2D15-4A0D-BDCE-E4890A5BBF12}" type="presParOf" srcId="{07CDF0DE-5449-4102-9F09-56C255B56BBD}" destId="{A75B3C3F-C5ED-4D5E-A316-FE21DE541F58}" srcOrd="11" destOrd="0" presId="urn:microsoft.com/office/officeart/2011/layout/HexagonRadial"/>
    <dgm:cxn modelId="{33236E8C-6DA6-4B7E-BFC4-BD1320E7094D}" type="presParOf" srcId="{A75B3C3F-C5ED-4D5E-A316-FE21DE541F58}" destId="{4171B4C5-C5F7-4B7A-86F6-80875715CAF0}" srcOrd="0" destOrd="0" presId="urn:microsoft.com/office/officeart/2011/layout/HexagonRadial"/>
    <dgm:cxn modelId="{0C939DDD-505F-4A67-99DE-206224AC64A4}" type="presParOf" srcId="{07CDF0DE-5449-4102-9F09-56C255B56BBD}" destId="{3A66F943-585B-41DB-AB5E-96C7F1392BBB}" srcOrd="12" destOrd="0" presId="urn:microsoft.com/office/officeart/2011/layout/HexagonRadial"/>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C69BA7-C2A1-4451-834C-000F5C45ECE4}" type="doc">
      <dgm:prSet loTypeId="urn:microsoft.com/office/officeart/2008/layout/RadialCluster" loCatId="cycle" qsTypeId="urn:microsoft.com/office/officeart/2005/8/quickstyle/simple1" qsCatId="simple" csTypeId="urn:microsoft.com/office/officeart/2005/8/colors/accent0_1" csCatId="mainScheme" phldr="1"/>
      <dgm:spPr/>
      <dgm:t>
        <a:bodyPr/>
        <a:lstStyle/>
        <a:p>
          <a:endParaRPr lang="en-GB"/>
        </a:p>
      </dgm:t>
    </dgm:pt>
    <dgm:pt modelId="{35F13978-54E0-4851-AE27-BE1EFCBA1393}">
      <dgm:prSet phldrT="[Text]" custT="1"/>
      <dgm:spPr/>
      <dgm:t>
        <a:bodyPr/>
        <a:lstStyle/>
        <a:p>
          <a:r>
            <a:rPr lang="en-GB" sz="2000" dirty="0"/>
            <a:t>Source of predictability</a:t>
          </a:r>
        </a:p>
      </dgm:t>
    </dgm:pt>
    <dgm:pt modelId="{65118C11-756E-4E4A-B5F9-2FDA0CCC90EF}" type="parTrans" cxnId="{4DCB96F8-B99D-4BAD-95CC-CEE2B7FA2EF1}">
      <dgm:prSet/>
      <dgm:spPr/>
      <dgm:t>
        <a:bodyPr/>
        <a:lstStyle/>
        <a:p>
          <a:endParaRPr lang="en-GB" sz="1800"/>
        </a:p>
      </dgm:t>
    </dgm:pt>
    <dgm:pt modelId="{2B40B02F-293F-4FB7-8B07-C468A0FAEBDB}" type="sibTrans" cxnId="{4DCB96F8-B99D-4BAD-95CC-CEE2B7FA2EF1}">
      <dgm:prSet/>
      <dgm:spPr/>
      <dgm:t>
        <a:bodyPr/>
        <a:lstStyle/>
        <a:p>
          <a:endParaRPr lang="en-GB" sz="1800"/>
        </a:p>
      </dgm:t>
    </dgm:pt>
    <dgm:pt modelId="{476EF798-E44D-498C-AD6A-E59F259E6186}">
      <dgm:prSet phldrT="[Text]" custT="1"/>
      <dgm:spPr/>
      <dgm:t>
        <a:bodyPr/>
        <a:lstStyle/>
        <a:p>
          <a:r>
            <a:rPr lang="en-GB" sz="2000" dirty="0"/>
            <a:t>Variable importance</a:t>
          </a:r>
        </a:p>
      </dgm:t>
    </dgm:pt>
    <dgm:pt modelId="{E43CFFAE-3723-4939-8A85-090945BAF276}" type="parTrans" cxnId="{080A32E9-56DC-4F0C-A480-4022448AD39B}">
      <dgm:prSet/>
      <dgm:spPr/>
      <dgm:t>
        <a:bodyPr/>
        <a:lstStyle/>
        <a:p>
          <a:endParaRPr lang="en-GB" sz="1800"/>
        </a:p>
      </dgm:t>
    </dgm:pt>
    <dgm:pt modelId="{81523B0D-A753-4BB3-81F7-0630E8461178}" type="sibTrans" cxnId="{080A32E9-56DC-4F0C-A480-4022448AD39B}">
      <dgm:prSet/>
      <dgm:spPr/>
      <dgm:t>
        <a:bodyPr/>
        <a:lstStyle/>
        <a:p>
          <a:endParaRPr lang="en-GB" sz="1800"/>
        </a:p>
      </dgm:t>
    </dgm:pt>
    <dgm:pt modelId="{5292216F-25A5-4751-9906-C30EEA10FAD5}">
      <dgm:prSet phldrT="[Text]" custT="1"/>
      <dgm:spPr/>
      <dgm:t>
        <a:bodyPr/>
        <a:lstStyle/>
        <a:p>
          <a:r>
            <a:rPr lang="en-GB" sz="2000" dirty="0"/>
            <a:t>Closed looped design</a:t>
          </a:r>
        </a:p>
      </dgm:t>
    </dgm:pt>
    <dgm:pt modelId="{73432A5D-850A-4EAF-A3D5-55EEC5FDAB71}" type="parTrans" cxnId="{F57AE74B-ECD8-45DD-AD6B-A4EE82E40A29}">
      <dgm:prSet/>
      <dgm:spPr/>
      <dgm:t>
        <a:bodyPr/>
        <a:lstStyle/>
        <a:p>
          <a:endParaRPr lang="en-GB" sz="1800"/>
        </a:p>
      </dgm:t>
    </dgm:pt>
    <dgm:pt modelId="{89458190-FA55-4762-95B1-CBAD4D50E385}" type="sibTrans" cxnId="{F57AE74B-ECD8-45DD-AD6B-A4EE82E40A29}">
      <dgm:prSet/>
      <dgm:spPr/>
      <dgm:t>
        <a:bodyPr/>
        <a:lstStyle/>
        <a:p>
          <a:endParaRPr lang="en-GB" sz="1800"/>
        </a:p>
      </dgm:t>
    </dgm:pt>
    <dgm:pt modelId="{4197A07C-6500-4C12-B9FE-62A74BCA7D28}">
      <dgm:prSet phldrT="[Text]" custT="1"/>
      <dgm:spPr/>
      <dgm:t>
        <a:bodyPr/>
        <a:lstStyle/>
        <a:p>
          <a:r>
            <a:rPr lang="en-GB" sz="2000" dirty="0"/>
            <a:t>Balanced sampling</a:t>
          </a:r>
        </a:p>
      </dgm:t>
    </dgm:pt>
    <dgm:pt modelId="{021DAA96-55B8-4AC4-B665-6159252DBAAE}" type="parTrans" cxnId="{976EC4D7-4648-41A1-BB7D-D41DB67B5E9A}">
      <dgm:prSet/>
      <dgm:spPr/>
      <dgm:t>
        <a:bodyPr/>
        <a:lstStyle/>
        <a:p>
          <a:endParaRPr lang="en-GB" sz="1800"/>
        </a:p>
      </dgm:t>
    </dgm:pt>
    <dgm:pt modelId="{AD363360-8254-40F3-8007-2550F3A8A4BF}" type="sibTrans" cxnId="{976EC4D7-4648-41A1-BB7D-D41DB67B5E9A}">
      <dgm:prSet/>
      <dgm:spPr/>
      <dgm:t>
        <a:bodyPr/>
        <a:lstStyle/>
        <a:p>
          <a:endParaRPr lang="en-GB" sz="1800"/>
        </a:p>
      </dgm:t>
    </dgm:pt>
    <dgm:pt modelId="{3C7AA4DC-EF69-4653-90D4-1AE1ED437942}">
      <dgm:prSet phldrT="[Text]" custT="1"/>
      <dgm:spPr/>
      <dgm:t>
        <a:bodyPr/>
        <a:lstStyle/>
        <a:p>
          <a:r>
            <a:rPr lang="en-GB" sz="2000" dirty="0"/>
            <a:t>Multi-category predictions</a:t>
          </a:r>
        </a:p>
      </dgm:t>
    </dgm:pt>
    <dgm:pt modelId="{2036DAAC-1556-470E-90DB-D7315449D61E}" type="parTrans" cxnId="{1E977AAA-CF38-4527-B2C9-A426D2929655}">
      <dgm:prSet/>
      <dgm:spPr/>
      <dgm:t>
        <a:bodyPr/>
        <a:lstStyle/>
        <a:p>
          <a:endParaRPr lang="en-GB" sz="1800"/>
        </a:p>
      </dgm:t>
    </dgm:pt>
    <dgm:pt modelId="{8D405083-C614-46B4-ADC1-CBE3A1BDA9A2}" type="sibTrans" cxnId="{1E977AAA-CF38-4527-B2C9-A426D2929655}">
      <dgm:prSet/>
      <dgm:spPr/>
      <dgm:t>
        <a:bodyPr/>
        <a:lstStyle/>
        <a:p>
          <a:endParaRPr lang="en-GB" sz="1800"/>
        </a:p>
      </dgm:t>
    </dgm:pt>
    <dgm:pt modelId="{2FCED70C-1EBE-4AFA-B467-291A486B821E}">
      <dgm:prSet phldrT="[Text]" custT="1"/>
      <dgm:spPr/>
      <dgm:t>
        <a:bodyPr/>
        <a:lstStyle/>
        <a:p>
          <a:r>
            <a:rPr lang="en-GB" sz="2000" dirty="0"/>
            <a:t>Prediction persistence</a:t>
          </a:r>
        </a:p>
      </dgm:t>
    </dgm:pt>
    <dgm:pt modelId="{913CBBD7-8F4A-4473-960B-7864D0368826}" type="parTrans" cxnId="{C8377DAF-1E24-458D-9E02-CEC517365A7E}">
      <dgm:prSet/>
      <dgm:spPr/>
      <dgm:t>
        <a:bodyPr/>
        <a:lstStyle/>
        <a:p>
          <a:endParaRPr lang="en-GB" sz="1800"/>
        </a:p>
      </dgm:t>
    </dgm:pt>
    <dgm:pt modelId="{AD14A22A-2278-47F8-A99F-1A273C237BDC}" type="sibTrans" cxnId="{C8377DAF-1E24-458D-9E02-CEC517365A7E}">
      <dgm:prSet/>
      <dgm:spPr/>
      <dgm:t>
        <a:bodyPr/>
        <a:lstStyle/>
        <a:p>
          <a:endParaRPr lang="en-GB" sz="1800"/>
        </a:p>
      </dgm:t>
    </dgm:pt>
    <dgm:pt modelId="{04DBB43F-56BA-4868-802A-84F5CE44BFE9}">
      <dgm:prSet phldrT="[Text]" custT="1"/>
      <dgm:spPr/>
      <dgm:t>
        <a:bodyPr/>
        <a:lstStyle/>
        <a:p>
          <a:r>
            <a:rPr lang="en-GB" sz="2000" dirty="0"/>
            <a:t>Volatility Spikes</a:t>
          </a:r>
        </a:p>
      </dgm:t>
    </dgm:pt>
    <dgm:pt modelId="{EE1207B6-C693-48AA-A591-37F642A0EE10}" type="parTrans" cxnId="{82B037DC-7CEE-4F49-97D7-DE90A045C381}">
      <dgm:prSet/>
      <dgm:spPr/>
      <dgm:t>
        <a:bodyPr/>
        <a:lstStyle/>
        <a:p>
          <a:endParaRPr lang="en-GB" sz="1800"/>
        </a:p>
      </dgm:t>
    </dgm:pt>
    <dgm:pt modelId="{B04E853C-57B7-4329-A9D8-00DBD1C163F7}" type="sibTrans" cxnId="{82B037DC-7CEE-4F49-97D7-DE90A045C381}">
      <dgm:prSet/>
      <dgm:spPr/>
      <dgm:t>
        <a:bodyPr/>
        <a:lstStyle/>
        <a:p>
          <a:endParaRPr lang="en-GB" sz="1800"/>
        </a:p>
      </dgm:t>
    </dgm:pt>
    <dgm:pt modelId="{1BF3F871-9378-4DE8-A7A1-AE9256F48179}" type="pres">
      <dgm:prSet presAssocID="{60C69BA7-C2A1-4451-834C-000F5C45ECE4}" presName="Name0" presStyleCnt="0">
        <dgm:presLayoutVars>
          <dgm:chMax val="1"/>
          <dgm:chPref val="1"/>
          <dgm:dir/>
          <dgm:animOne val="branch"/>
          <dgm:animLvl val="lvl"/>
        </dgm:presLayoutVars>
      </dgm:prSet>
      <dgm:spPr/>
    </dgm:pt>
    <dgm:pt modelId="{3B698B1E-81AD-437A-81A0-ABE10B9C6B7A}" type="pres">
      <dgm:prSet presAssocID="{35F13978-54E0-4851-AE27-BE1EFCBA1393}" presName="singleCycle" presStyleCnt="0"/>
      <dgm:spPr/>
    </dgm:pt>
    <dgm:pt modelId="{33A22DE4-4C88-4575-A4FA-D0C563617542}" type="pres">
      <dgm:prSet presAssocID="{35F13978-54E0-4851-AE27-BE1EFCBA1393}" presName="singleCenter" presStyleLbl="node1" presStyleIdx="0" presStyleCnt="7">
        <dgm:presLayoutVars>
          <dgm:chMax val="7"/>
          <dgm:chPref val="7"/>
        </dgm:presLayoutVars>
      </dgm:prSet>
      <dgm:spPr/>
    </dgm:pt>
    <dgm:pt modelId="{304E39D9-9764-402A-93B8-27B19BA23955}" type="pres">
      <dgm:prSet presAssocID="{E43CFFAE-3723-4939-8A85-090945BAF276}" presName="Name56" presStyleLbl="parChTrans1D2" presStyleIdx="0" presStyleCnt="6"/>
      <dgm:spPr/>
    </dgm:pt>
    <dgm:pt modelId="{BD929577-FDA3-4E3F-A9F6-0F8FF2B6364E}" type="pres">
      <dgm:prSet presAssocID="{476EF798-E44D-498C-AD6A-E59F259E6186}" presName="text0" presStyleLbl="node1" presStyleIdx="1" presStyleCnt="7" custScaleX="147302" custRadScaleRad="99267" custRadScaleInc="-2135">
        <dgm:presLayoutVars>
          <dgm:bulletEnabled val="1"/>
        </dgm:presLayoutVars>
      </dgm:prSet>
      <dgm:spPr/>
    </dgm:pt>
    <dgm:pt modelId="{B43914DA-11E4-4CF9-8F01-3B505E1ABFFE}" type="pres">
      <dgm:prSet presAssocID="{73432A5D-850A-4EAF-A3D5-55EEC5FDAB71}" presName="Name56" presStyleLbl="parChTrans1D2" presStyleIdx="1" presStyleCnt="6"/>
      <dgm:spPr/>
    </dgm:pt>
    <dgm:pt modelId="{F111D547-DA50-4088-A400-1C9EE308EF1C}" type="pres">
      <dgm:prSet presAssocID="{5292216F-25A5-4751-9906-C30EEA10FAD5}" presName="text0" presStyleLbl="node1" presStyleIdx="2" presStyleCnt="7" custScaleX="139259" custRadScaleRad="123785" custRadScaleInc="24933">
        <dgm:presLayoutVars>
          <dgm:bulletEnabled val="1"/>
        </dgm:presLayoutVars>
      </dgm:prSet>
      <dgm:spPr/>
    </dgm:pt>
    <dgm:pt modelId="{97DE876C-75A3-4495-BA5C-8B3EADBF0705}" type="pres">
      <dgm:prSet presAssocID="{021DAA96-55B8-4AC4-B665-6159252DBAAE}" presName="Name56" presStyleLbl="parChTrans1D2" presStyleIdx="2" presStyleCnt="6"/>
      <dgm:spPr/>
    </dgm:pt>
    <dgm:pt modelId="{1B940701-82EF-418B-BE17-582EA4EA0C67}" type="pres">
      <dgm:prSet presAssocID="{4197A07C-6500-4C12-B9FE-62A74BCA7D28}" presName="text0" presStyleLbl="node1" presStyleIdx="3" presStyleCnt="7" custScaleX="186874" custRadScaleRad="136827" custRadScaleInc="-26887">
        <dgm:presLayoutVars>
          <dgm:bulletEnabled val="1"/>
        </dgm:presLayoutVars>
      </dgm:prSet>
      <dgm:spPr/>
    </dgm:pt>
    <dgm:pt modelId="{2F4260C3-E385-4CFA-824E-0C7E838305EA}" type="pres">
      <dgm:prSet presAssocID="{2036DAAC-1556-470E-90DB-D7315449D61E}" presName="Name56" presStyleLbl="parChTrans1D2" presStyleIdx="3" presStyleCnt="6"/>
      <dgm:spPr/>
    </dgm:pt>
    <dgm:pt modelId="{6B3B89D8-877D-485E-940D-8B1AAA130241}" type="pres">
      <dgm:prSet presAssocID="{3C7AA4DC-EF69-4653-90D4-1AE1ED437942}" presName="text0" presStyleLbl="node1" presStyleIdx="4" presStyleCnt="7" custScaleX="158986">
        <dgm:presLayoutVars>
          <dgm:bulletEnabled val="1"/>
        </dgm:presLayoutVars>
      </dgm:prSet>
      <dgm:spPr/>
    </dgm:pt>
    <dgm:pt modelId="{AC005203-CD4E-4289-B053-DB9A8A8B2DF7}" type="pres">
      <dgm:prSet presAssocID="{913CBBD7-8F4A-4473-960B-7864D0368826}" presName="Name56" presStyleLbl="parChTrans1D2" presStyleIdx="4" presStyleCnt="6"/>
      <dgm:spPr/>
    </dgm:pt>
    <dgm:pt modelId="{DD11F93F-CFCE-4609-B549-78C90762772F}" type="pres">
      <dgm:prSet presAssocID="{2FCED70C-1EBE-4AFA-B467-291A486B821E}" presName="text0" presStyleLbl="node1" presStyleIdx="5" presStyleCnt="7" custScaleX="191873" custRadScaleRad="141568" custRadScaleInc="28385">
        <dgm:presLayoutVars>
          <dgm:bulletEnabled val="1"/>
        </dgm:presLayoutVars>
      </dgm:prSet>
      <dgm:spPr/>
    </dgm:pt>
    <dgm:pt modelId="{E9D298E0-E38A-414F-B523-89E824DFA40F}" type="pres">
      <dgm:prSet presAssocID="{EE1207B6-C693-48AA-A591-37F642A0EE10}" presName="Name56" presStyleLbl="parChTrans1D2" presStyleIdx="5" presStyleCnt="6"/>
      <dgm:spPr/>
    </dgm:pt>
    <dgm:pt modelId="{B2994136-B681-46BB-B935-FA1E22A9D68C}" type="pres">
      <dgm:prSet presAssocID="{04DBB43F-56BA-4868-802A-84F5CE44BFE9}" presName="text0" presStyleLbl="node1" presStyleIdx="6" presStyleCnt="7" custScaleX="146548" custRadScaleRad="123974" custRadScaleInc="-21338">
        <dgm:presLayoutVars>
          <dgm:bulletEnabled val="1"/>
        </dgm:presLayoutVars>
      </dgm:prSet>
      <dgm:spPr/>
    </dgm:pt>
  </dgm:ptLst>
  <dgm:cxnLst>
    <dgm:cxn modelId="{37EE5E0C-E1E0-4D98-8FBF-7752936DFCCA}" type="presOf" srcId="{60C69BA7-C2A1-4451-834C-000F5C45ECE4}" destId="{1BF3F871-9378-4DE8-A7A1-AE9256F48179}" srcOrd="0" destOrd="0" presId="urn:microsoft.com/office/officeart/2008/layout/RadialCluster"/>
    <dgm:cxn modelId="{9E09140F-DBFF-40F8-8332-3DCF5636D6DD}" type="presOf" srcId="{913CBBD7-8F4A-4473-960B-7864D0368826}" destId="{AC005203-CD4E-4289-B053-DB9A8A8B2DF7}" srcOrd="0" destOrd="0" presId="urn:microsoft.com/office/officeart/2008/layout/RadialCluster"/>
    <dgm:cxn modelId="{7F8C441F-3188-4D04-B86B-FFA60A92DBBB}" type="presOf" srcId="{E43CFFAE-3723-4939-8A85-090945BAF276}" destId="{304E39D9-9764-402A-93B8-27B19BA23955}" srcOrd="0" destOrd="0" presId="urn:microsoft.com/office/officeart/2008/layout/RadialCluster"/>
    <dgm:cxn modelId="{8153CD24-4DFE-4CF9-A81F-D50E41252750}" type="presOf" srcId="{35F13978-54E0-4851-AE27-BE1EFCBA1393}" destId="{33A22DE4-4C88-4575-A4FA-D0C563617542}" srcOrd="0" destOrd="0" presId="urn:microsoft.com/office/officeart/2008/layout/RadialCluster"/>
    <dgm:cxn modelId="{B290055B-5860-4E32-8C7E-CD5EB9DE527A}" type="presOf" srcId="{2FCED70C-1EBE-4AFA-B467-291A486B821E}" destId="{DD11F93F-CFCE-4609-B549-78C90762772F}" srcOrd="0" destOrd="0" presId="urn:microsoft.com/office/officeart/2008/layout/RadialCluster"/>
    <dgm:cxn modelId="{887E865F-59C9-4F2D-9AB9-ED7B8D22D278}" type="presOf" srcId="{EE1207B6-C693-48AA-A591-37F642A0EE10}" destId="{E9D298E0-E38A-414F-B523-89E824DFA40F}" srcOrd="0" destOrd="0" presId="urn:microsoft.com/office/officeart/2008/layout/RadialCluster"/>
    <dgm:cxn modelId="{F57AE74B-ECD8-45DD-AD6B-A4EE82E40A29}" srcId="{35F13978-54E0-4851-AE27-BE1EFCBA1393}" destId="{5292216F-25A5-4751-9906-C30EEA10FAD5}" srcOrd="1" destOrd="0" parTransId="{73432A5D-850A-4EAF-A3D5-55EEC5FDAB71}" sibTransId="{89458190-FA55-4762-95B1-CBAD4D50E385}"/>
    <dgm:cxn modelId="{7F79A16E-E6BD-4723-9C5B-3FD2CF372B8C}" type="presOf" srcId="{73432A5D-850A-4EAF-A3D5-55EEC5FDAB71}" destId="{B43914DA-11E4-4CF9-8F01-3B505E1ABFFE}" srcOrd="0" destOrd="0" presId="urn:microsoft.com/office/officeart/2008/layout/RadialCluster"/>
    <dgm:cxn modelId="{31F6537B-4C0C-4C9A-9F16-A245313588BB}" type="presOf" srcId="{04DBB43F-56BA-4868-802A-84F5CE44BFE9}" destId="{B2994136-B681-46BB-B935-FA1E22A9D68C}" srcOrd="0" destOrd="0" presId="urn:microsoft.com/office/officeart/2008/layout/RadialCluster"/>
    <dgm:cxn modelId="{4251A885-0ACF-4038-ADB1-9C66443EE767}" type="presOf" srcId="{4197A07C-6500-4C12-B9FE-62A74BCA7D28}" destId="{1B940701-82EF-418B-BE17-582EA4EA0C67}" srcOrd="0" destOrd="0" presId="urn:microsoft.com/office/officeart/2008/layout/RadialCluster"/>
    <dgm:cxn modelId="{2614AD90-B803-40F0-B8A7-2DFBBAC8A88F}" type="presOf" srcId="{5292216F-25A5-4751-9906-C30EEA10FAD5}" destId="{F111D547-DA50-4088-A400-1C9EE308EF1C}" srcOrd="0" destOrd="0" presId="urn:microsoft.com/office/officeart/2008/layout/RadialCluster"/>
    <dgm:cxn modelId="{1E977AAA-CF38-4527-B2C9-A426D2929655}" srcId="{35F13978-54E0-4851-AE27-BE1EFCBA1393}" destId="{3C7AA4DC-EF69-4653-90D4-1AE1ED437942}" srcOrd="3" destOrd="0" parTransId="{2036DAAC-1556-470E-90DB-D7315449D61E}" sibTransId="{8D405083-C614-46B4-ADC1-CBE3A1BDA9A2}"/>
    <dgm:cxn modelId="{66CB25AF-F976-452A-81EF-978D221A56B8}" type="presOf" srcId="{476EF798-E44D-498C-AD6A-E59F259E6186}" destId="{BD929577-FDA3-4E3F-A9F6-0F8FF2B6364E}" srcOrd="0" destOrd="0" presId="urn:microsoft.com/office/officeart/2008/layout/RadialCluster"/>
    <dgm:cxn modelId="{C8377DAF-1E24-458D-9E02-CEC517365A7E}" srcId="{35F13978-54E0-4851-AE27-BE1EFCBA1393}" destId="{2FCED70C-1EBE-4AFA-B467-291A486B821E}" srcOrd="4" destOrd="0" parTransId="{913CBBD7-8F4A-4473-960B-7864D0368826}" sibTransId="{AD14A22A-2278-47F8-A99F-1A273C237BDC}"/>
    <dgm:cxn modelId="{31F137B8-F40E-4BA7-A32E-B456F1ED1A0A}" type="presOf" srcId="{021DAA96-55B8-4AC4-B665-6159252DBAAE}" destId="{97DE876C-75A3-4495-BA5C-8B3EADBF0705}" srcOrd="0" destOrd="0" presId="urn:microsoft.com/office/officeart/2008/layout/RadialCluster"/>
    <dgm:cxn modelId="{AD56B9D5-B521-49AD-83EB-65752097583A}" type="presOf" srcId="{3C7AA4DC-EF69-4653-90D4-1AE1ED437942}" destId="{6B3B89D8-877D-485E-940D-8B1AAA130241}" srcOrd="0" destOrd="0" presId="urn:microsoft.com/office/officeart/2008/layout/RadialCluster"/>
    <dgm:cxn modelId="{976EC4D7-4648-41A1-BB7D-D41DB67B5E9A}" srcId="{35F13978-54E0-4851-AE27-BE1EFCBA1393}" destId="{4197A07C-6500-4C12-B9FE-62A74BCA7D28}" srcOrd="2" destOrd="0" parTransId="{021DAA96-55B8-4AC4-B665-6159252DBAAE}" sibTransId="{AD363360-8254-40F3-8007-2550F3A8A4BF}"/>
    <dgm:cxn modelId="{82B037DC-7CEE-4F49-97D7-DE90A045C381}" srcId="{35F13978-54E0-4851-AE27-BE1EFCBA1393}" destId="{04DBB43F-56BA-4868-802A-84F5CE44BFE9}" srcOrd="5" destOrd="0" parTransId="{EE1207B6-C693-48AA-A591-37F642A0EE10}" sibTransId="{B04E853C-57B7-4329-A9D8-00DBD1C163F7}"/>
    <dgm:cxn modelId="{DFB654E1-3422-45E2-B6D6-883E5355C7EE}" type="presOf" srcId="{2036DAAC-1556-470E-90DB-D7315449D61E}" destId="{2F4260C3-E385-4CFA-824E-0C7E838305EA}" srcOrd="0" destOrd="0" presId="urn:microsoft.com/office/officeart/2008/layout/RadialCluster"/>
    <dgm:cxn modelId="{080A32E9-56DC-4F0C-A480-4022448AD39B}" srcId="{35F13978-54E0-4851-AE27-BE1EFCBA1393}" destId="{476EF798-E44D-498C-AD6A-E59F259E6186}" srcOrd="0" destOrd="0" parTransId="{E43CFFAE-3723-4939-8A85-090945BAF276}" sibTransId="{81523B0D-A753-4BB3-81F7-0630E8461178}"/>
    <dgm:cxn modelId="{4DCB96F8-B99D-4BAD-95CC-CEE2B7FA2EF1}" srcId="{60C69BA7-C2A1-4451-834C-000F5C45ECE4}" destId="{35F13978-54E0-4851-AE27-BE1EFCBA1393}" srcOrd="0" destOrd="0" parTransId="{65118C11-756E-4E4A-B5F9-2FDA0CCC90EF}" sibTransId="{2B40B02F-293F-4FB7-8B07-C468A0FAEBDB}"/>
    <dgm:cxn modelId="{F5DE3075-0765-4B4B-B612-5FACAC55C36F}" type="presParOf" srcId="{1BF3F871-9378-4DE8-A7A1-AE9256F48179}" destId="{3B698B1E-81AD-437A-81A0-ABE10B9C6B7A}" srcOrd="0" destOrd="0" presId="urn:microsoft.com/office/officeart/2008/layout/RadialCluster"/>
    <dgm:cxn modelId="{66DEAAF3-89DD-4F87-BFCE-C7110CE7C6A7}" type="presParOf" srcId="{3B698B1E-81AD-437A-81A0-ABE10B9C6B7A}" destId="{33A22DE4-4C88-4575-A4FA-D0C563617542}" srcOrd="0" destOrd="0" presId="urn:microsoft.com/office/officeart/2008/layout/RadialCluster"/>
    <dgm:cxn modelId="{0F108A47-874D-43D0-934C-6AADE74E04AA}" type="presParOf" srcId="{3B698B1E-81AD-437A-81A0-ABE10B9C6B7A}" destId="{304E39D9-9764-402A-93B8-27B19BA23955}" srcOrd="1" destOrd="0" presId="urn:microsoft.com/office/officeart/2008/layout/RadialCluster"/>
    <dgm:cxn modelId="{3B75FA8A-E830-41A5-A10E-3AA59B35AC91}" type="presParOf" srcId="{3B698B1E-81AD-437A-81A0-ABE10B9C6B7A}" destId="{BD929577-FDA3-4E3F-A9F6-0F8FF2B6364E}" srcOrd="2" destOrd="0" presId="urn:microsoft.com/office/officeart/2008/layout/RadialCluster"/>
    <dgm:cxn modelId="{84D01778-0A0A-4147-9410-A28929614AF6}" type="presParOf" srcId="{3B698B1E-81AD-437A-81A0-ABE10B9C6B7A}" destId="{B43914DA-11E4-4CF9-8F01-3B505E1ABFFE}" srcOrd="3" destOrd="0" presId="urn:microsoft.com/office/officeart/2008/layout/RadialCluster"/>
    <dgm:cxn modelId="{3C7836BE-D698-4789-8A61-BBBB61970BE5}" type="presParOf" srcId="{3B698B1E-81AD-437A-81A0-ABE10B9C6B7A}" destId="{F111D547-DA50-4088-A400-1C9EE308EF1C}" srcOrd="4" destOrd="0" presId="urn:microsoft.com/office/officeart/2008/layout/RadialCluster"/>
    <dgm:cxn modelId="{6791F5B0-2965-4D85-86F2-2B8361950FBC}" type="presParOf" srcId="{3B698B1E-81AD-437A-81A0-ABE10B9C6B7A}" destId="{97DE876C-75A3-4495-BA5C-8B3EADBF0705}" srcOrd="5" destOrd="0" presId="urn:microsoft.com/office/officeart/2008/layout/RadialCluster"/>
    <dgm:cxn modelId="{9AE66874-D833-4FFF-AE3D-67F3FF3CC3A3}" type="presParOf" srcId="{3B698B1E-81AD-437A-81A0-ABE10B9C6B7A}" destId="{1B940701-82EF-418B-BE17-582EA4EA0C67}" srcOrd="6" destOrd="0" presId="urn:microsoft.com/office/officeart/2008/layout/RadialCluster"/>
    <dgm:cxn modelId="{6BB477F4-84C8-4681-9F2D-F1C8775778E0}" type="presParOf" srcId="{3B698B1E-81AD-437A-81A0-ABE10B9C6B7A}" destId="{2F4260C3-E385-4CFA-824E-0C7E838305EA}" srcOrd="7" destOrd="0" presId="urn:microsoft.com/office/officeart/2008/layout/RadialCluster"/>
    <dgm:cxn modelId="{8EF011D3-30E6-48D8-BAE6-19E6F926FE72}" type="presParOf" srcId="{3B698B1E-81AD-437A-81A0-ABE10B9C6B7A}" destId="{6B3B89D8-877D-485E-940D-8B1AAA130241}" srcOrd="8" destOrd="0" presId="urn:microsoft.com/office/officeart/2008/layout/RadialCluster"/>
    <dgm:cxn modelId="{606653F2-4C52-4E5F-A7F1-43786A93EF40}" type="presParOf" srcId="{3B698B1E-81AD-437A-81A0-ABE10B9C6B7A}" destId="{AC005203-CD4E-4289-B053-DB9A8A8B2DF7}" srcOrd="9" destOrd="0" presId="urn:microsoft.com/office/officeart/2008/layout/RadialCluster"/>
    <dgm:cxn modelId="{BE5BB9CB-C851-45FC-8C77-16A7A36C7865}" type="presParOf" srcId="{3B698B1E-81AD-437A-81A0-ABE10B9C6B7A}" destId="{DD11F93F-CFCE-4609-B549-78C90762772F}" srcOrd="10" destOrd="0" presId="urn:microsoft.com/office/officeart/2008/layout/RadialCluster"/>
    <dgm:cxn modelId="{6EB0D209-D319-4F15-AA14-503777F0FC6D}" type="presParOf" srcId="{3B698B1E-81AD-437A-81A0-ABE10B9C6B7A}" destId="{E9D298E0-E38A-414F-B523-89E824DFA40F}" srcOrd="11" destOrd="0" presId="urn:microsoft.com/office/officeart/2008/layout/RadialCluster"/>
    <dgm:cxn modelId="{301E13A8-E8B4-4546-B6B4-4519A194DF13}" type="presParOf" srcId="{3B698B1E-81AD-437A-81A0-ABE10B9C6B7A}" destId="{B2994136-B681-46BB-B935-FA1E22A9D68C}" srcOrd="12" destOrd="0" presId="urn:microsoft.com/office/officeart/2008/layout/RadialCluster"/>
  </dgm:cxnLst>
  <dgm:bg>
    <a:noFill/>
  </dgm:bg>
  <dgm:whole>
    <a:ln>
      <a:solidFill>
        <a:schemeClr val="accent3">
          <a:lumMod val="40000"/>
          <a:lumOff val="60000"/>
        </a:schemeClr>
      </a:solid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7D5F7-6018-4B69-83D7-E19DECB81F78}">
      <dsp:nvSpPr>
        <dsp:cNvPr id="0" name=""/>
        <dsp:cNvSpPr/>
      </dsp:nvSpPr>
      <dsp:spPr>
        <a:xfrm>
          <a:off x="2494404" y="1511630"/>
          <a:ext cx="1921347" cy="1662043"/>
        </a:xfrm>
        <a:prstGeom prst="hexagon">
          <a:avLst>
            <a:gd name="adj" fmla="val 28570"/>
            <a:gd name="vf" fmla="val 115470"/>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t>Ensemble (</a:t>
          </a:r>
          <a:r>
            <a:rPr lang="en-US" sz="1700" b="1" i="0" kern="1200" dirty="0" err="1"/>
            <a:t>Ens</a:t>
          </a:r>
          <a:r>
            <a:rPr lang="en-US" sz="1700" b="1" i="0" kern="1200" dirty="0"/>
            <a:t>)</a:t>
          </a:r>
          <a:endParaRPr lang="en-GB" sz="1700" b="1" i="0" kern="1200" dirty="0"/>
        </a:p>
      </dsp:txBody>
      <dsp:txXfrm>
        <a:off x="2812798" y="1787054"/>
        <a:ext cx="1284559" cy="1111195"/>
      </dsp:txXfrm>
    </dsp:sp>
    <dsp:sp modelId="{0F853D4B-093A-4D68-AF37-D60F635A263F}">
      <dsp:nvSpPr>
        <dsp:cNvPr id="0" name=""/>
        <dsp:cNvSpPr/>
      </dsp:nvSpPr>
      <dsp:spPr>
        <a:xfrm>
          <a:off x="3697537" y="716454"/>
          <a:ext cx="724918" cy="624613"/>
        </a:xfrm>
        <a:prstGeom prst="hexagon">
          <a:avLst>
            <a:gd name="adj" fmla="val 28900"/>
            <a:gd name="vf" fmla="val 11547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235712-9E12-4E73-84A7-544758A1EA5F}">
      <dsp:nvSpPr>
        <dsp:cNvPr id="0" name=""/>
        <dsp:cNvSpPr/>
      </dsp:nvSpPr>
      <dsp:spPr>
        <a:xfrm>
          <a:off x="2671388" y="0"/>
          <a:ext cx="1574530" cy="1362154"/>
        </a:xfrm>
        <a:prstGeom prst="hexagon">
          <a:avLst>
            <a:gd name="adj" fmla="val 28570"/>
            <a:gd name="vf" fmla="val 115470"/>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b="1" i="0" kern="1200" dirty="0"/>
            <a:t>Naïve Bays (NB)</a:t>
          </a:r>
        </a:p>
      </dsp:txBody>
      <dsp:txXfrm>
        <a:off x="2932321" y="225738"/>
        <a:ext cx="1052664" cy="910678"/>
      </dsp:txXfrm>
    </dsp:sp>
    <dsp:sp modelId="{2F60E823-0129-49CB-9868-F9DF626832E1}">
      <dsp:nvSpPr>
        <dsp:cNvPr id="0" name=""/>
        <dsp:cNvSpPr/>
      </dsp:nvSpPr>
      <dsp:spPr>
        <a:xfrm>
          <a:off x="4543574" y="1884149"/>
          <a:ext cx="724918" cy="624613"/>
        </a:xfrm>
        <a:prstGeom prst="hexagon">
          <a:avLst>
            <a:gd name="adj" fmla="val 28900"/>
            <a:gd name="vf" fmla="val 11547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A5B4B-50B8-4E21-8B18-752C86BF45C1}">
      <dsp:nvSpPr>
        <dsp:cNvPr id="0" name=""/>
        <dsp:cNvSpPr/>
      </dsp:nvSpPr>
      <dsp:spPr>
        <a:xfrm>
          <a:off x="4115416" y="837816"/>
          <a:ext cx="1574530" cy="1362154"/>
        </a:xfrm>
        <a:prstGeom prst="hexagon">
          <a:avLst>
            <a:gd name="adj" fmla="val 28570"/>
            <a:gd name="vf" fmla="val 115470"/>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t>Logistic Regression (LR)</a:t>
          </a:r>
          <a:endParaRPr lang="en-GB" sz="1700" b="1" i="0" kern="1200" dirty="0"/>
        </a:p>
      </dsp:txBody>
      <dsp:txXfrm>
        <a:off x="4376349" y="1063554"/>
        <a:ext cx="1052664" cy="910678"/>
      </dsp:txXfrm>
    </dsp:sp>
    <dsp:sp modelId="{23D6D286-D18F-47DE-9258-03CCD250B5DD}">
      <dsp:nvSpPr>
        <dsp:cNvPr id="0" name=""/>
        <dsp:cNvSpPr/>
      </dsp:nvSpPr>
      <dsp:spPr>
        <a:xfrm>
          <a:off x="3955862" y="3202257"/>
          <a:ext cx="724918" cy="624613"/>
        </a:xfrm>
        <a:prstGeom prst="hexagon">
          <a:avLst>
            <a:gd name="adj" fmla="val 28900"/>
            <a:gd name="vf" fmla="val 11547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9B5A6-1BC3-4739-A2FE-86F7098EAC60}">
      <dsp:nvSpPr>
        <dsp:cNvPr id="0" name=""/>
        <dsp:cNvSpPr/>
      </dsp:nvSpPr>
      <dsp:spPr>
        <a:xfrm>
          <a:off x="4115416" y="2484865"/>
          <a:ext cx="1574530" cy="1362154"/>
        </a:xfrm>
        <a:prstGeom prst="hexagon">
          <a:avLst>
            <a:gd name="adj" fmla="val 28570"/>
            <a:gd name="vf" fmla="val 115470"/>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t>Decision Tree (DT)</a:t>
          </a:r>
          <a:endParaRPr lang="en-GB" sz="1700" b="1" i="0" kern="1200" dirty="0"/>
        </a:p>
      </dsp:txBody>
      <dsp:txXfrm>
        <a:off x="4376349" y="2710603"/>
        <a:ext cx="1052664" cy="910678"/>
      </dsp:txXfrm>
    </dsp:sp>
    <dsp:sp modelId="{E86A3240-7EC6-45F8-8A96-A15F869B82A8}">
      <dsp:nvSpPr>
        <dsp:cNvPr id="0" name=""/>
        <dsp:cNvSpPr/>
      </dsp:nvSpPr>
      <dsp:spPr>
        <a:xfrm>
          <a:off x="2497980" y="3339081"/>
          <a:ext cx="724918" cy="624613"/>
        </a:xfrm>
        <a:prstGeom prst="hexagon">
          <a:avLst>
            <a:gd name="adj" fmla="val 28900"/>
            <a:gd name="vf" fmla="val 11547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15A0FA-5938-424E-AABC-5932A44E091F}">
      <dsp:nvSpPr>
        <dsp:cNvPr id="0" name=""/>
        <dsp:cNvSpPr/>
      </dsp:nvSpPr>
      <dsp:spPr>
        <a:xfrm>
          <a:off x="2671388" y="3323618"/>
          <a:ext cx="1574530" cy="1362154"/>
        </a:xfrm>
        <a:prstGeom prst="hexagon">
          <a:avLst>
            <a:gd name="adj" fmla="val 28570"/>
            <a:gd name="vf" fmla="val 115470"/>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t>Random Forest (RF)</a:t>
          </a:r>
          <a:endParaRPr lang="en-GB" sz="1700" b="1" i="0" kern="1200" dirty="0"/>
        </a:p>
      </dsp:txBody>
      <dsp:txXfrm>
        <a:off x="2932321" y="3549356"/>
        <a:ext cx="1052664" cy="910678"/>
      </dsp:txXfrm>
    </dsp:sp>
    <dsp:sp modelId="{4171B4C5-C5F7-4B7A-86F6-80875715CAF0}">
      <dsp:nvSpPr>
        <dsp:cNvPr id="0" name=""/>
        <dsp:cNvSpPr/>
      </dsp:nvSpPr>
      <dsp:spPr>
        <a:xfrm>
          <a:off x="1638088" y="2171855"/>
          <a:ext cx="724918" cy="624613"/>
        </a:xfrm>
        <a:prstGeom prst="hexagon">
          <a:avLst>
            <a:gd name="adj" fmla="val 28900"/>
            <a:gd name="vf" fmla="val 11547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27573-1D16-44F8-BDEB-C0EE90A04C7F}">
      <dsp:nvSpPr>
        <dsp:cNvPr id="0" name=""/>
        <dsp:cNvSpPr/>
      </dsp:nvSpPr>
      <dsp:spPr>
        <a:xfrm>
          <a:off x="1220656" y="2485802"/>
          <a:ext cx="1574530" cy="1362154"/>
        </a:xfrm>
        <a:prstGeom prst="hexagon">
          <a:avLst>
            <a:gd name="adj" fmla="val 28570"/>
            <a:gd name="vf" fmla="val 115470"/>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t>Adaptive Boosting (AB)</a:t>
          </a:r>
          <a:endParaRPr lang="en-GB" sz="1700" b="1" i="0" kern="1200" dirty="0"/>
        </a:p>
      </dsp:txBody>
      <dsp:txXfrm>
        <a:off x="1481589" y="2711540"/>
        <a:ext cx="1052664" cy="910678"/>
      </dsp:txXfrm>
    </dsp:sp>
    <dsp:sp modelId="{3A66F943-585B-41DB-AB5E-96C7F1392BBB}">
      <dsp:nvSpPr>
        <dsp:cNvPr id="0" name=""/>
        <dsp:cNvSpPr/>
      </dsp:nvSpPr>
      <dsp:spPr>
        <a:xfrm>
          <a:off x="1220656" y="835941"/>
          <a:ext cx="1574530" cy="1362154"/>
        </a:xfrm>
        <a:prstGeom prst="hexagon">
          <a:avLst>
            <a:gd name="adj" fmla="val 28570"/>
            <a:gd name="vf" fmla="val 115470"/>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b="1" i="0" kern="1200" dirty="0"/>
            <a:t>Neural Network (MLP)</a:t>
          </a:r>
        </a:p>
      </dsp:txBody>
      <dsp:txXfrm>
        <a:off x="1481589" y="1061679"/>
        <a:ext cx="1052664" cy="910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22DE4-4C88-4575-A4FA-D0C563617542}">
      <dsp:nvSpPr>
        <dsp:cNvPr id="0" name=""/>
        <dsp:cNvSpPr/>
      </dsp:nvSpPr>
      <dsp:spPr>
        <a:xfrm>
          <a:off x="3777818" y="1987282"/>
          <a:ext cx="1703384" cy="1703384"/>
        </a:xfrm>
        <a:prstGeom prst="roundRect">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GB" sz="2000" kern="1200" dirty="0"/>
            <a:t>Source of predictability</a:t>
          </a:r>
        </a:p>
      </dsp:txBody>
      <dsp:txXfrm>
        <a:off x="3860970" y="2070434"/>
        <a:ext cx="1537080" cy="1537080"/>
      </dsp:txXfrm>
    </dsp:sp>
    <dsp:sp modelId="{304E39D9-9764-402A-93B8-27B19BA23955}">
      <dsp:nvSpPr>
        <dsp:cNvPr id="0" name=""/>
        <dsp:cNvSpPr/>
      </dsp:nvSpPr>
      <dsp:spPr>
        <a:xfrm rot="16161570">
          <a:off x="4200949" y="1572900"/>
          <a:ext cx="828814" cy="0"/>
        </a:xfrm>
        <a:custGeom>
          <a:avLst/>
          <a:gdLst/>
          <a:ahLst/>
          <a:cxnLst/>
          <a:rect l="0" t="0" r="0" b="0"/>
          <a:pathLst>
            <a:path>
              <a:moveTo>
                <a:pt x="0" y="0"/>
              </a:moveTo>
              <a:lnTo>
                <a:pt x="828814" y="0"/>
              </a:lnTo>
            </a:path>
          </a:pathLst>
        </a:custGeom>
        <a:noFill/>
        <a:ln w="55000" cap="flat" cmpd="thickThin"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929577-FDA3-4E3F-A9F6-0F8FF2B6364E}">
      <dsp:nvSpPr>
        <dsp:cNvPr id="0" name=""/>
        <dsp:cNvSpPr/>
      </dsp:nvSpPr>
      <dsp:spPr>
        <a:xfrm>
          <a:off x="3763789" y="17251"/>
          <a:ext cx="1681110" cy="1141267"/>
        </a:xfrm>
        <a:prstGeom prst="roundRect">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GB" sz="2000" kern="1200" dirty="0"/>
            <a:t>Variable importance</a:t>
          </a:r>
        </a:p>
      </dsp:txBody>
      <dsp:txXfrm>
        <a:off x="3819501" y="72963"/>
        <a:ext cx="1569686" cy="1029843"/>
      </dsp:txXfrm>
    </dsp:sp>
    <dsp:sp modelId="{B43914DA-11E4-4CF9-8F01-3B505E1ABFFE}">
      <dsp:nvSpPr>
        <dsp:cNvPr id="0" name=""/>
        <dsp:cNvSpPr/>
      </dsp:nvSpPr>
      <dsp:spPr>
        <a:xfrm rot="20248794">
          <a:off x="5442122" y="2289549"/>
          <a:ext cx="1025004" cy="0"/>
        </a:xfrm>
        <a:custGeom>
          <a:avLst/>
          <a:gdLst/>
          <a:ahLst/>
          <a:cxnLst/>
          <a:rect l="0" t="0" r="0" b="0"/>
          <a:pathLst>
            <a:path>
              <a:moveTo>
                <a:pt x="0" y="0"/>
              </a:moveTo>
              <a:lnTo>
                <a:pt x="1025004" y="0"/>
              </a:lnTo>
            </a:path>
          </a:pathLst>
        </a:custGeom>
        <a:noFill/>
        <a:ln w="55000" cap="flat" cmpd="thickThin"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11D547-DA50-4088-A400-1C9EE308EF1C}">
      <dsp:nvSpPr>
        <dsp:cNvPr id="0" name=""/>
        <dsp:cNvSpPr/>
      </dsp:nvSpPr>
      <dsp:spPr>
        <a:xfrm>
          <a:off x="6428045" y="1193138"/>
          <a:ext cx="1589318" cy="1141267"/>
        </a:xfrm>
        <a:prstGeom prst="roundRect">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GB" sz="2000" kern="1200" dirty="0"/>
            <a:t>Closed looped design</a:t>
          </a:r>
        </a:p>
      </dsp:txBody>
      <dsp:txXfrm>
        <a:off x="6483757" y="1248850"/>
        <a:ext cx="1477894" cy="1029843"/>
      </dsp:txXfrm>
    </dsp:sp>
    <dsp:sp modelId="{97DE876C-75A3-4495-BA5C-8B3EADBF0705}">
      <dsp:nvSpPr>
        <dsp:cNvPr id="0" name=""/>
        <dsp:cNvSpPr/>
      </dsp:nvSpPr>
      <dsp:spPr>
        <a:xfrm rot="1316034">
          <a:off x="5443732" y="3375300"/>
          <a:ext cx="1035304" cy="0"/>
        </a:xfrm>
        <a:custGeom>
          <a:avLst/>
          <a:gdLst/>
          <a:ahLst/>
          <a:cxnLst/>
          <a:rect l="0" t="0" r="0" b="0"/>
          <a:pathLst>
            <a:path>
              <a:moveTo>
                <a:pt x="0" y="0"/>
              </a:moveTo>
              <a:lnTo>
                <a:pt x="1035304" y="0"/>
              </a:lnTo>
            </a:path>
          </a:pathLst>
        </a:custGeom>
        <a:noFill/>
        <a:ln w="55000" cap="flat" cmpd="thickThin"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940701-82EF-418B-BE17-582EA4EA0C67}">
      <dsp:nvSpPr>
        <dsp:cNvPr id="0" name=""/>
        <dsp:cNvSpPr/>
      </dsp:nvSpPr>
      <dsp:spPr>
        <a:xfrm>
          <a:off x="6441567" y="3427437"/>
          <a:ext cx="2132732" cy="1141267"/>
        </a:xfrm>
        <a:prstGeom prst="roundRect">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GB" sz="2000" kern="1200" dirty="0"/>
            <a:t>Balanced sampling</a:t>
          </a:r>
        </a:p>
      </dsp:txBody>
      <dsp:txXfrm>
        <a:off x="6497279" y="3483149"/>
        <a:ext cx="2021308" cy="1029843"/>
      </dsp:txXfrm>
    </dsp:sp>
    <dsp:sp modelId="{2F4260C3-E385-4CFA-824E-0C7E838305EA}">
      <dsp:nvSpPr>
        <dsp:cNvPr id="0" name=""/>
        <dsp:cNvSpPr/>
      </dsp:nvSpPr>
      <dsp:spPr>
        <a:xfrm rot="5400000">
          <a:off x="4206747" y="4113430"/>
          <a:ext cx="845526" cy="0"/>
        </a:xfrm>
        <a:custGeom>
          <a:avLst/>
          <a:gdLst/>
          <a:ahLst/>
          <a:cxnLst/>
          <a:rect l="0" t="0" r="0" b="0"/>
          <a:pathLst>
            <a:path>
              <a:moveTo>
                <a:pt x="0" y="0"/>
              </a:moveTo>
              <a:lnTo>
                <a:pt x="845526" y="0"/>
              </a:lnTo>
            </a:path>
          </a:pathLst>
        </a:custGeom>
        <a:noFill/>
        <a:ln w="55000" cap="flat" cmpd="thickThin"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3B89D8-877D-485E-940D-8B1AAA130241}">
      <dsp:nvSpPr>
        <dsp:cNvPr id="0" name=""/>
        <dsp:cNvSpPr/>
      </dsp:nvSpPr>
      <dsp:spPr>
        <a:xfrm>
          <a:off x="3722282" y="4536193"/>
          <a:ext cx="1814455" cy="1141267"/>
        </a:xfrm>
        <a:prstGeom prst="roundRect">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GB" sz="2000" kern="1200" dirty="0"/>
            <a:t>Multi-category predictions</a:t>
          </a:r>
        </a:p>
      </dsp:txBody>
      <dsp:txXfrm>
        <a:off x="3777994" y="4591905"/>
        <a:ext cx="1703031" cy="1029843"/>
      </dsp:txXfrm>
    </dsp:sp>
    <dsp:sp modelId="{AC005203-CD4E-4289-B053-DB9A8A8B2DF7}">
      <dsp:nvSpPr>
        <dsp:cNvPr id="0" name=""/>
        <dsp:cNvSpPr/>
      </dsp:nvSpPr>
      <dsp:spPr>
        <a:xfrm rot="9510930">
          <a:off x="2698066" y="3379044"/>
          <a:ext cx="1118614" cy="0"/>
        </a:xfrm>
        <a:custGeom>
          <a:avLst/>
          <a:gdLst/>
          <a:ahLst/>
          <a:cxnLst/>
          <a:rect l="0" t="0" r="0" b="0"/>
          <a:pathLst>
            <a:path>
              <a:moveTo>
                <a:pt x="0" y="0"/>
              </a:moveTo>
              <a:lnTo>
                <a:pt x="1118614" y="0"/>
              </a:lnTo>
            </a:path>
          </a:pathLst>
        </a:custGeom>
        <a:noFill/>
        <a:ln w="55000" cap="flat" cmpd="thickThin"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11F93F-CFCE-4609-B549-78C90762772F}">
      <dsp:nvSpPr>
        <dsp:cNvPr id="0" name=""/>
        <dsp:cNvSpPr/>
      </dsp:nvSpPr>
      <dsp:spPr>
        <a:xfrm>
          <a:off x="547144" y="3444204"/>
          <a:ext cx="2189784" cy="1141267"/>
        </a:xfrm>
        <a:prstGeom prst="roundRect">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GB" sz="2000" kern="1200" dirty="0"/>
            <a:t>Prediction persistence</a:t>
          </a:r>
        </a:p>
      </dsp:txBody>
      <dsp:txXfrm>
        <a:off x="602856" y="3499916"/>
        <a:ext cx="2078360" cy="1029843"/>
      </dsp:txXfrm>
    </dsp:sp>
    <dsp:sp modelId="{E9D298E0-E38A-414F-B523-89E824DFA40F}">
      <dsp:nvSpPr>
        <dsp:cNvPr id="0" name=""/>
        <dsp:cNvSpPr/>
      </dsp:nvSpPr>
      <dsp:spPr>
        <a:xfrm rot="12215916">
          <a:off x="2848796" y="2272833"/>
          <a:ext cx="969562" cy="0"/>
        </a:xfrm>
        <a:custGeom>
          <a:avLst/>
          <a:gdLst/>
          <a:ahLst/>
          <a:cxnLst/>
          <a:rect l="0" t="0" r="0" b="0"/>
          <a:pathLst>
            <a:path>
              <a:moveTo>
                <a:pt x="0" y="0"/>
              </a:moveTo>
              <a:lnTo>
                <a:pt x="969562" y="0"/>
              </a:lnTo>
            </a:path>
          </a:pathLst>
        </a:custGeom>
        <a:noFill/>
        <a:ln w="55000" cap="flat" cmpd="thickThin"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994136-B681-46BB-B935-FA1E22A9D68C}">
      <dsp:nvSpPr>
        <dsp:cNvPr id="0" name=""/>
        <dsp:cNvSpPr/>
      </dsp:nvSpPr>
      <dsp:spPr>
        <a:xfrm>
          <a:off x="1216832" y="1142803"/>
          <a:ext cx="1672505" cy="1141267"/>
        </a:xfrm>
        <a:prstGeom prst="roundRect">
          <a:avLst/>
        </a:prstGeom>
        <a:solidFill>
          <a:schemeClr val="lt1">
            <a:hueOff val="0"/>
            <a:satOff val="0"/>
            <a:lumOff val="0"/>
            <a:alphaOff val="0"/>
          </a:schemeClr>
        </a:solidFill>
        <a:ln w="55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GB" sz="2000" kern="1200" dirty="0"/>
            <a:t>Volatility Spikes</a:t>
          </a:r>
        </a:p>
      </dsp:txBody>
      <dsp:txXfrm>
        <a:off x="1272544" y="1198515"/>
        <a:ext cx="1561081" cy="102984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5T12:01:52.1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0,'4'1,"0"-1,-1 1,1 0,0 0,0 0,-1 0,1 1,-1 0,1-1,-1 1,0 0,1 1,4 4,-2-2,-1 0,-1 0,1 0,-1 1,0-1,0 1,3 7,127 262,-116-236,-2-6,32 54,-36-70,-1 1,-1 1,-1 0,0 0,7 28,8 28,38 78,31 40,-84-176,0 1,2-2,14 20,-11-18,20 38,45 89,-18-30,-18-30,-32-64,-2 1,-1 0,11 46,-13-42,1 0,18 41,9 5,-3 1,26 100,-45-126,7 62,-15-35,-4-51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5T12:02:15.5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2697 359,'-151'-9,"44"1,-247-28,124 9,-3 16,-6 13,214-1,0 2,0 0,0 1,-47 15,-91 45,40-9,-191 119,150-50,99-72,27-21,-67 68,88-80,1 0,1 2,1-1,1 2,-17 38,-4 13,19-42,2-1,0 2,-11 49,-2 57,21-94,2 0,3 54,0-53,1-20,0 1,10 44,-8-57,0 1,2-1,0 0,0 0,1 0,12 19,88 142,-94-152,4 2,0 0,35 39,47 38,-55-59,-10-11,2-1,41 27,80 41,54 3,-62-34,-60-25,116 35,47-14,-173-46,138 21,-137-31,143-5,-108-3,-68 1,153-3,-145-1,90-17,-76 8,-45 10,0 0,0-2,0-1,41-18,17-22,-12 5,-35 25,-25 12,0 0,0 0,0-1,-1 0,0-1,14-11,63-76,-70 79,122-123,-112 109,-1-2,-2-1,26-46,41-107,-53 103,-13 33,21-65,14-82,-50 167,-2 1,-1-1,-1 0,1-29,-6-115,-1 78,2 62,-2 1,-2 0,0-1,-2 1,-14-41,9 47,-1 0,-1 1,-1 0,-27-34,29 40,2 5,-2-6,-1 1,0 1,-2 0,0 1,-19-15,-59-50,43 35,-14-12,16 14,-68-49,47 44,-45-30,-56-14,78 44,66 34,1-2,-23-21,28 22,0 1,0 1,-33-17,43 27,0 1,-1-1,1 2,-1 0,1 0,-21-1,0 3,-34 4,56-3,1 1,-1 0,1 0,0 0,0 1,0 0,-13 8,2 0,-30 26,26-21,-39 23,3-4,45-24,3-1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5T12:02:53.1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1141 312,'-15'1,"-1"1,1 1,0 0,0 1,0 1,-24 11,19-8,12-6,1 1,-1 1,1 0,0 0,0 0,0 1,1 0,-1 0,1 0,0 1,-9 12,-154 207,156-206,1 1,0 0,2 1,0 0,2 1,0 0,1 0,-3 25,-1 22,-4 95,13 234,4-375,1 0,0 0,2-1,1 1,13 32,56 103,-58-130,1-2,1 0,28 29,-5-5,-26-31,0-1,1 0,1-1,1-1,0 0,29 16,0-2,88 49,-107-63,2-2,54 17,-63-25,0-2,1 0,29 0,68-4,-66-1,656-1,-659 0,-1-2,0-2,66-17,142-52,-193 54,-30 10,1-2,-2-1,0-2,39-24,-59 31,-1-1,1 0,-2-1,1 0,-1-1,-1-1,0 0,-1 0,-1-1,0 0,12-26,19-76,-16 42,-12 40,-2-1,-2 0,-1 0,-1-1,1-72,-7 84,-2 0,0 0,-2 0,0 1,-2-1,0 1,-2 0,-1 1,0 0,-14-22,-11-10,-3 2,-2 1,-2 1,-2 3,-70-59,42 49,-3 2,-2 5,-2 2,-97-43,32 29,-241-71,85 63,-7 19,80 15,-273-53,351 58,86 17,0 2,-82-5,-36 17,92 2,65-2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5T12:02:55.8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1441 1,'-31'1,"0"3,-42 8,14-1,-81 9,-351 71,448-80,1 2,0 1,-47 24,67-26,-2-1,-31 22,48-28,1 0,-1 0,1 1,0-1,1 2,-1-1,1 0,-8 14,-2 19,13-34,1 0,-1 0,0 0,0 0,0 0,-1-1,1 1,-1-1,0 1,-1-1,1 0,-1 0,-6 5,0-4,0 0,0 0,-1-1,-11 3,9-3,-1 0,-13 8,23-10,0 0,0 1,1-1,-1 1,1 0,-1 0,1 0,0 0,0 1,-4 6,4-4,0 1,0 0,0-1,1 1,0 0,1 0,0 0,0 0,0 1,1-1,0 0,0 0,2 9,2 10,2 0,9 29,-14-54,14 45,1-1,3 0,42 71,-47-92,2 0,1-2,1 0,1 0,0-2,2-1,39 30,-29-30,1-1,0-1,55 20,-26-17,74 15,-73-23,121 5,65-16,-155-2,168 1,212-3,-422 1,78-12,-105 9,0 0,0-2,0-1,-1-1,26-13,-36 14,-1 0,-1-1,1-1,-1 0,-1 0,0-1,-1 0,0 0,9-15,-13 16,-1 0,0 0,-1-1,0 1,0-1,-1 0,-1 1,1-16,0 6,4-27,-2-65,-4 107,-1-1,1 1,-1 0,0 0,-1 0,1 0,-1 0,0 0,-1 0,1 0,-1 1,0-1,0 1,-5-6,-4-1,0 0,0 1,-20-13,-2-1,2 1,-1 1,0 2,-2 2,-47-19,-112-46,-254-147,391 195,-9-7,-137-61,50 55,115 37,-65-10,54 12,19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5T12:03:04.8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1 223,'2'1,"-1"0,1 0,-1 1,0-1,1 0,-1 1,0 0,0-1,1 1,-2 0,1-1,1 4,4 5,128 159,-109-144,1-1,1-1,48 31,-26-19,13 11,-2 2,-3 3,-2 3,-2 2,49 67,-88-104,30 41,99 106,-102-127,68 84,53 68,-94-105,-1 0,-56-75,-1 0,1-1,1 0,25 17,-32-24,1-1,-1 0,0 0,1 0,7 1,18 5,0 4,51 11,-39-12,-24-5,96 21,478 48,-402-55,224 37,-361-49,111 20,125 16,111 3,-196-21,-20 3,73 7,-78-13,34 2,233-23,-229-4,993 2,-1151-2,0-3,69-14,-59 7,64-13,-94 17,72-5,40 8,-61 4,-60-2,-1-2,0 0,-1-2,32-12,1 1,20-3,78-23,-126 33,-1-2,52-27,-75 34,0-1,0-1,0 1,-1-1,16-18,31-49,-17 20,45-60,-70 93,-1-1,-1 0,13-33,-20 41,-1 0,-1 0,-1 0,2-29,-6-63,0 50,2 50,0-1,-1 0,0 1,0-1,0 1,-1-1,0 1,-1-1,1 1,-1 0,-1 0,1 1,-1-1,-9-11,-27-25,-1 2,-53-41,72 63,-14-9,-1 1,-71-38,-90-31,112 57,-290-117,-10 19,-30 14,-7 26,-191-6,526 91,-172-33,-4 0,-3 21,-227 24,218 2,-2311-2,2285-23,-13 1,237 22,-68 1,108 2,-66 11,50-2,-122 21,154-31,16-2,0 0,-1 0,1 1,0 0,0 0,0 1,1 0,-1 0,0 0,1 1,-9 4,-7 9,11-9,0 0,1 0,-1 2,1-1,1 1,0 0,0 1,-8 13,-23 49,28-51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4896A-151C-4F2A-8AFB-F55D4962CB66}" type="datetimeFigureOut">
              <a:rPr lang="en-GB" smtClean="0"/>
              <a:t>15/06/2021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078DB-2DA5-4161-9CD6-03B4D6BA0E27}" type="slidenum">
              <a:rPr lang="en-GB" smtClean="0"/>
              <a:t>‹#›</a:t>
            </a:fld>
            <a:endParaRPr lang="en-GB"/>
          </a:p>
        </p:txBody>
      </p:sp>
    </p:spTree>
    <p:extLst>
      <p:ext uri="{BB962C8B-B14F-4D97-AF65-F5344CB8AC3E}">
        <p14:creationId xmlns:p14="http://schemas.microsoft.com/office/powerpoint/2010/main" val="1757175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02FAE2B-3C31-4F05-A230-9D795003653D}" type="slidenum">
              <a:rPr lang="en-US" smtClean="0"/>
              <a:pPr/>
              <a:t>1</a:t>
            </a:fld>
            <a:endParaRPr lang="en-US"/>
          </a:p>
        </p:txBody>
      </p:sp>
    </p:spTree>
    <p:extLst>
      <p:ext uri="{BB962C8B-B14F-4D97-AF65-F5344CB8AC3E}">
        <p14:creationId xmlns:p14="http://schemas.microsoft.com/office/powerpoint/2010/main" val="178143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6078DB-2DA5-4161-9CD6-03B4D6BA0E27}" type="slidenum">
              <a:rPr lang="en-GB" smtClean="0"/>
              <a:t>2</a:t>
            </a:fld>
            <a:endParaRPr lang="en-GB"/>
          </a:p>
        </p:txBody>
      </p:sp>
    </p:spTree>
    <p:extLst>
      <p:ext uri="{BB962C8B-B14F-4D97-AF65-F5344CB8AC3E}">
        <p14:creationId xmlns:p14="http://schemas.microsoft.com/office/powerpoint/2010/main" val="3346520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ML research design consists of three key steps.</a:t>
            </a:r>
          </a:p>
          <a:p>
            <a:r>
              <a:rPr lang="en-GB" dirty="0"/>
              <a:t>First, it is training and model section. Second, Validation and algo selection.  Third, Implementation. </a:t>
            </a:r>
          </a:p>
          <a:p>
            <a:endParaRPr lang="en-GB" dirty="0"/>
          </a:p>
          <a:p>
            <a:r>
              <a:rPr lang="en-GB" dirty="0"/>
              <a:t>In the training stage, we use an Auto ML approach with hyperparameter optimization.  The models are trained and selected through the k-fold validation process.  </a:t>
            </a:r>
          </a:p>
          <a:p>
            <a:endParaRPr lang="en-GB" dirty="0"/>
          </a:p>
          <a:p>
            <a:r>
              <a:rPr lang="en-GB" dirty="0"/>
              <a:t>This process will produce the best performing model for each algorithm.  </a:t>
            </a:r>
          </a:p>
          <a:p>
            <a:endParaRPr lang="en-GB" dirty="0"/>
          </a:p>
          <a:p>
            <a:r>
              <a:rPr lang="en-GB" dirty="0"/>
              <a:t>In the second stage, we use a set of out-of-sample data to further validate the model performance and choose a algorithm-model setup for implementation among the different algorithms. </a:t>
            </a:r>
          </a:p>
          <a:p>
            <a:endParaRPr lang="en-GB" dirty="0"/>
          </a:p>
          <a:p>
            <a:r>
              <a:rPr lang="en-GB" dirty="0"/>
              <a:t>In the implementation stage, we monitor the performance of the model performance and once the model performance is lower than a </a:t>
            </a:r>
            <a:r>
              <a:rPr lang="en-GB" dirty="0" err="1"/>
              <a:t>preset</a:t>
            </a:r>
            <a:r>
              <a:rPr lang="en-GB" dirty="0"/>
              <a:t> threshold, a retraining will be triggered.   The retraining will go through the hyperparameter optimization and use updated datapoint. </a:t>
            </a:r>
          </a:p>
          <a:p>
            <a:endParaRPr lang="en-GB" dirty="0"/>
          </a:p>
          <a:p>
            <a:r>
              <a:rPr lang="en-GB" dirty="0"/>
              <a:t>This automatic and adaptive learning framework has the key advantage of producing trackable model developed with minimum human intervention.  This makes the modelling approach more systematic, explainable and auditable.  </a:t>
            </a:r>
          </a:p>
          <a:p>
            <a:endParaRPr lang="en-GB" dirty="0"/>
          </a:p>
          <a:p>
            <a:endParaRPr lang="en-GB" dirty="0"/>
          </a:p>
        </p:txBody>
      </p:sp>
      <p:sp>
        <p:nvSpPr>
          <p:cNvPr id="4" name="Slide Number Placeholder 3"/>
          <p:cNvSpPr>
            <a:spLocks noGrp="1"/>
          </p:cNvSpPr>
          <p:nvPr>
            <p:ph type="sldNum" sz="quarter" idx="5"/>
          </p:nvPr>
        </p:nvSpPr>
        <p:spPr/>
        <p:txBody>
          <a:bodyPr/>
          <a:lstStyle/>
          <a:p>
            <a:fld id="{7C6078DB-2DA5-4161-9CD6-03B4D6BA0E27}" type="slidenum">
              <a:rPr lang="en-GB" smtClean="0"/>
              <a:t>3</a:t>
            </a:fld>
            <a:endParaRPr lang="en-GB"/>
          </a:p>
        </p:txBody>
      </p:sp>
    </p:spTree>
    <p:extLst>
      <p:ext uri="{BB962C8B-B14F-4D97-AF65-F5344CB8AC3E}">
        <p14:creationId xmlns:p14="http://schemas.microsoft.com/office/powerpoint/2010/main" val="2093065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more complex model perform better in-sample than simpler model as indicated by the blue bars. </a:t>
            </a:r>
          </a:p>
          <a:p>
            <a:r>
              <a:rPr lang="en-GB" dirty="0"/>
              <a:t>The out of sample validation shows that overfitting can be a problem for the </a:t>
            </a:r>
            <a:r>
              <a:rPr lang="en-GB" dirty="0" err="1"/>
              <a:t>nn</a:t>
            </a:r>
            <a:r>
              <a:rPr lang="en-GB" dirty="0"/>
              <a:t> type model Multi-layer perceptron (MLP).</a:t>
            </a:r>
          </a:p>
        </p:txBody>
      </p:sp>
      <p:sp>
        <p:nvSpPr>
          <p:cNvPr id="4" name="Slide Number Placeholder 3"/>
          <p:cNvSpPr>
            <a:spLocks noGrp="1"/>
          </p:cNvSpPr>
          <p:nvPr>
            <p:ph type="sldNum" sz="quarter" idx="5"/>
          </p:nvPr>
        </p:nvSpPr>
        <p:spPr/>
        <p:txBody>
          <a:bodyPr/>
          <a:lstStyle/>
          <a:p>
            <a:fld id="{7C6078DB-2DA5-4161-9CD6-03B4D6BA0E27}" type="slidenum">
              <a:rPr lang="en-GB" smtClean="0"/>
              <a:t>5</a:t>
            </a:fld>
            <a:endParaRPr lang="en-GB"/>
          </a:p>
        </p:txBody>
      </p:sp>
    </p:spTree>
    <p:extLst>
      <p:ext uri="{BB962C8B-B14F-4D97-AF65-F5344CB8AC3E}">
        <p14:creationId xmlns:p14="http://schemas.microsoft.com/office/powerpoint/2010/main" val="386244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6078DB-2DA5-4161-9CD6-03B4D6BA0E27}" type="slidenum">
              <a:rPr lang="en-GB" smtClean="0"/>
              <a:t>8</a:t>
            </a:fld>
            <a:endParaRPr lang="en-GB"/>
          </a:p>
        </p:txBody>
      </p:sp>
    </p:spTree>
    <p:extLst>
      <p:ext uri="{BB962C8B-B14F-4D97-AF65-F5344CB8AC3E}">
        <p14:creationId xmlns:p14="http://schemas.microsoft.com/office/powerpoint/2010/main" val="1190061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F1674F-EABA-46C2-9F21-B0836D60248E}" type="datetime1">
              <a:rPr lang="en-GB" smtClean="0"/>
              <a:t>15/06/2021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1586591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7C3CF9-CA9C-4C6D-A0B7-957B7BB93442}" type="datetime1">
              <a:rPr lang="en-GB" smtClean="0"/>
              <a:t>15/06/2021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A2BDF5-FD70-461C-893D-CCA8E3AC75A9}" type="slidenum">
              <a:rPr lang="en-GB" smtClean="0"/>
              <a:t>‹#›</a:t>
            </a:fld>
            <a:endParaRPr lang="en-GB"/>
          </a:p>
        </p:txBody>
      </p:sp>
      <p:sp>
        <p:nvSpPr>
          <p:cNvPr id="7" name="Slide Number Placeholder 5"/>
          <p:cNvSpPr txBox="1">
            <a:spLocks/>
          </p:cNvSpPr>
          <p:nvPr userDrawn="1"/>
        </p:nvSpPr>
        <p:spPr>
          <a:xfrm>
            <a:off x="10895492" y="630484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2BDF5-FD70-461C-893D-CCA8E3AC75A9}" type="slidenum">
              <a:rPr lang="en-GB" smtClean="0"/>
              <a:pPr/>
              <a:t>‹#›</a:t>
            </a:fld>
            <a:endParaRPr lang="en-GB" dirty="0"/>
          </a:p>
        </p:txBody>
      </p:sp>
    </p:spTree>
    <p:extLst>
      <p:ext uri="{BB962C8B-B14F-4D97-AF65-F5344CB8AC3E}">
        <p14:creationId xmlns:p14="http://schemas.microsoft.com/office/powerpoint/2010/main" val="1217275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1E7DD4-D391-430B-8871-6D0CF3D9D115}" type="datetime1">
              <a:rPr lang="en-GB" smtClean="0"/>
              <a:t>15/06/2021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A2BDF5-FD70-461C-893D-CCA8E3AC75A9}" type="slidenum">
              <a:rPr lang="en-GB" smtClean="0"/>
              <a:t>‹#›</a:t>
            </a:fld>
            <a:endParaRPr lang="en-GB"/>
          </a:p>
        </p:txBody>
      </p:sp>
      <p:sp>
        <p:nvSpPr>
          <p:cNvPr id="6" name="Slide Number Placeholder 5"/>
          <p:cNvSpPr txBox="1">
            <a:spLocks/>
          </p:cNvSpPr>
          <p:nvPr userDrawn="1"/>
        </p:nvSpPr>
        <p:spPr>
          <a:xfrm>
            <a:off x="10895492" y="630484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2BDF5-FD70-461C-893D-CCA8E3AC75A9}" type="slidenum">
              <a:rPr lang="en-GB" smtClean="0"/>
              <a:pPr/>
              <a:t>‹#›</a:t>
            </a:fld>
            <a:endParaRPr lang="en-GB" dirty="0"/>
          </a:p>
        </p:txBody>
      </p:sp>
    </p:spTree>
    <p:extLst>
      <p:ext uri="{BB962C8B-B14F-4D97-AF65-F5344CB8AC3E}">
        <p14:creationId xmlns:p14="http://schemas.microsoft.com/office/powerpoint/2010/main" val="3573515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499DB-8E38-4736-9170-FEA85AB3013A}" type="datetime1">
              <a:rPr lang="en-GB" smtClean="0"/>
              <a:t>15/06/2021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A2BDF5-FD70-461C-893D-CCA8E3AC75A9}" type="slidenum">
              <a:rPr lang="en-GB" smtClean="0"/>
              <a:t>‹#›</a:t>
            </a:fld>
            <a:endParaRPr lang="en-GB"/>
          </a:p>
        </p:txBody>
      </p:sp>
      <p:sp>
        <p:nvSpPr>
          <p:cNvPr id="5" name="Slide Number Placeholder 5"/>
          <p:cNvSpPr txBox="1">
            <a:spLocks/>
          </p:cNvSpPr>
          <p:nvPr userDrawn="1"/>
        </p:nvSpPr>
        <p:spPr>
          <a:xfrm>
            <a:off x="10895492" y="630484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2BDF5-FD70-461C-893D-CCA8E3AC75A9}" type="slidenum">
              <a:rPr lang="en-GB" smtClean="0"/>
              <a:pPr/>
              <a:t>‹#›</a:t>
            </a:fld>
            <a:endParaRPr lang="en-GB" dirty="0"/>
          </a:p>
        </p:txBody>
      </p:sp>
    </p:spTree>
    <p:extLst>
      <p:ext uri="{BB962C8B-B14F-4D97-AF65-F5344CB8AC3E}">
        <p14:creationId xmlns:p14="http://schemas.microsoft.com/office/powerpoint/2010/main" val="2099332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050AE9-17F8-41E7-A5EF-52BB54879F0A}" type="datetime1">
              <a:rPr lang="en-GB" smtClean="0"/>
              <a:t>15/06/2021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A2BDF5-FD70-461C-893D-CCA8E3AC75A9}" type="slidenum">
              <a:rPr lang="en-GB" smtClean="0"/>
              <a:t>‹#›</a:t>
            </a:fld>
            <a:endParaRPr lang="en-GB"/>
          </a:p>
        </p:txBody>
      </p:sp>
      <p:sp>
        <p:nvSpPr>
          <p:cNvPr id="9" name="Slide Number Placeholder 5"/>
          <p:cNvSpPr txBox="1">
            <a:spLocks/>
          </p:cNvSpPr>
          <p:nvPr userDrawn="1"/>
        </p:nvSpPr>
        <p:spPr>
          <a:xfrm>
            <a:off x="10895492" y="630484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2BDF5-FD70-461C-893D-CCA8E3AC75A9}" type="slidenum">
              <a:rPr lang="en-GB" smtClean="0"/>
              <a:pPr/>
              <a:t>‹#›</a:t>
            </a:fld>
            <a:endParaRPr lang="en-GB" dirty="0"/>
          </a:p>
        </p:txBody>
      </p:sp>
    </p:spTree>
    <p:extLst>
      <p:ext uri="{BB962C8B-B14F-4D97-AF65-F5344CB8AC3E}">
        <p14:creationId xmlns:p14="http://schemas.microsoft.com/office/powerpoint/2010/main" val="1916081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5FE4B3-54FC-43F6-9765-3A1658D6C0C6}" type="datetime1">
              <a:rPr lang="en-GB" smtClean="0"/>
              <a:t>15/06/2021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564739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969537-188A-43F2-8A09-259FBB9E6DD7}" type="datetime1">
              <a:rPr lang="en-GB" smtClean="0"/>
              <a:t>15/06/2021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166939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D09C08-9ED7-4B73-9DAF-DE1896438C52}" type="datetime1">
              <a:rPr lang="en-GB" smtClean="0"/>
              <a:t>15/06/2021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406517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09A60B-5C37-4187-8141-9F2756F33554}" type="datetime1">
              <a:rPr lang="en-GB" smtClean="0"/>
              <a:t>15/06/2021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A2BDF5-FD70-461C-893D-CCA8E3AC75A9}" type="slidenum">
              <a:rPr lang="en-GB" smtClean="0"/>
              <a:t>‹#›</a:t>
            </a:fld>
            <a:endParaRPr lang="en-GB"/>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4568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07DBE4-C4E3-4967-A3F2-92E442325296}" type="datetime1">
              <a:rPr lang="en-GB" smtClean="0"/>
              <a:t>15/06/2021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3425316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A27C003-BB02-4B6F-892F-D3C6235C5A6D}" type="datetime1">
              <a:rPr lang="en-GB" smtClean="0"/>
              <a:t>15/06/2021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130289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775" y="618517"/>
            <a:ext cx="10364451" cy="1234925"/>
          </a:xfrm>
        </p:spPr>
        <p:txBody>
          <a:bodyPr/>
          <a:lstStyle>
            <a:lvl1pPr>
              <a:defRPr cap="none"/>
            </a:lvl1pPr>
          </a:lstStyle>
          <a:p>
            <a:r>
              <a:rPr lang="en-US" dirty="0"/>
              <a:t>Click to edit master title style</a:t>
            </a:r>
          </a:p>
        </p:txBody>
      </p:sp>
      <p:sp>
        <p:nvSpPr>
          <p:cNvPr id="12" name="Content Placeholder 2"/>
          <p:cNvSpPr>
            <a:spLocks noGrp="1"/>
          </p:cNvSpPr>
          <p:nvPr>
            <p:ph sz="quarter" idx="13" hasCustomPrompt="1"/>
          </p:nvPr>
        </p:nvSpPr>
        <p:spPr>
          <a:xfrm>
            <a:off x="913774" y="2081894"/>
            <a:ext cx="10363826" cy="3709306"/>
          </a:xfrm>
        </p:spPr>
        <p:txBody>
          <a:bodyPr>
            <a:normAutofit/>
          </a:bodyPr>
          <a:lstStyle>
            <a:lvl1pPr>
              <a:defRPr sz="3200" cap="none"/>
            </a:lvl1pPr>
            <a:lvl2pPr>
              <a:defRPr sz="2800" cap="none"/>
            </a:lvl2pPr>
            <a:lvl3pPr>
              <a:defRPr sz="2400" cap="none"/>
            </a:lvl3pPr>
            <a:lvl4pPr>
              <a:defRPr sz="2000" cap="none"/>
            </a:lvl4pPr>
            <a:lvl5pPr>
              <a:defRPr sz="20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A5FFFF-C61D-4088-9FD7-29786C23C623}" type="datetime1">
              <a:rPr lang="en-GB" smtClean="0"/>
              <a:t>15/06/2021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895492" y="6304849"/>
            <a:ext cx="764215" cy="365125"/>
          </a:xfrm>
        </p:spPr>
        <p:txBody>
          <a:bodyPr/>
          <a:lstStyle>
            <a:lvl1pPr>
              <a:defRPr>
                <a:solidFill>
                  <a:schemeClr val="bg1"/>
                </a:solidFill>
              </a:defRPr>
            </a:lvl1pPr>
          </a:lstStyle>
          <a:p>
            <a:fld id="{B9A2BDF5-FD70-461C-893D-CCA8E3AC75A9}" type="slidenum">
              <a:rPr lang="en-GB" smtClean="0"/>
              <a:pPr/>
              <a:t>‹#›</a:t>
            </a:fld>
            <a:endParaRPr lang="en-GB" dirty="0"/>
          </a:p>
        </p:txBody>
      </p:sp>
    </p:spTree>
    <p:extLst>
      <p:ext uri="{BB962C8B-B14F-4D97-AF65-F5344CB8AC3E}">
        <p14:creationId xmlns:p14="http://schemas.microsoft.com/office/powerpoint/2010/main" val="31129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35AA065-49AE-41E3-ACFA-473649188535}" type="datetime1">
              <a:rPr lang="en-GB" smtClean="0"/>
              <a:t>15/06/2021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2941275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7DE83-1687-44EE-B177-BF501BA0886D}" type="datetime1">
              <a:rPr lang="en-GB" smtClean="0"/>
              <a:t>15/06/2021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3320289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D83B0C-CB73-437E-803E-28831CE998D7}" type="datetime1">
              <a:rPr lang="en-GB" smtClean="0"/>
              <a:t>15/06/2021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1697423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ounded Rectangle 2"/>
          <p:cNvSpPr/>
          <p:nvPr userDrawn="1"/>
        </p:nvSpPr>
        <p:spPr>
          <a:xfrm>
            <a:off x="7958380" y="2425485"/>
            <a:ext cx="3319219" cy="3365714"/>
          </a:xfrm>
          <a:prstGeom prst="roundRect">
            <a:avLst>
              <a:gd name="adj" fmla="val 336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hasCustomPrompt="1"/>
          </p:nvPr>
        </p:nvSpPr>
        <p:spPr>
          <a:xfrm>
            <a:off x="913774" y="2367092"/>
            <a:ext cx="6672887" cy="3424107"/>
          </a:xfrm>
        </p:spPr>
        <p:txBody>
          <a:bodyPr>
            <a:normAutofit/>
          </a:bodyPr>
          <a:lstStyle>
            <a:lvl1pPr>
              <a:defRPr sz="3200" cap="none"/>
            </a:lvl1pPr>
            <a:lvl2pPr>
              <a:defRPr sz="2800" cap="none"/>
            </a:lvl2pPr>
            <a:lvl3pPr>
              <a:defRPr sz="2400" cap="none"/>
            </a:lvl3pPr>
            <a:lvl4pPr>
              <a:defRPr sz="2000" cap="none"/>
            </a:lvl4pPr>
            <a:lvl5pPr>
              <a:defRPr sz="20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E3F229-053D-4916-838E-6B7E6E1530B7}" type="datetime1">
              <a:rPr lang="en-GB" smtClean="0"/>
              <a:t>15/06/2021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895492" y="6304849"/>
            <a:ext cx="764215" cy="365125"/>
          </a:xfrm>
        </p:spPr>
        <p:txBody>
          <a:bodyPr/>
          <a:lstStyle>
            <a:lvl1pPr>
              <a:defRPr>
                <a:solidFill>
                  <a:schemeClr val="bg1"/>
                </a:solidFill>
              </a:defRPr>
            </a:lvl1pPr>
          </a:lstStyle>
          <a:p>
            <a:fld id="{B9A2BDF5-FD70-461C-893D-CCA8E3AC75A9}" type="slidenum">
              <a:rPr lang="en-GB" smtClean="0"/>
              <a:pPr/>
              <a:t>‹#›</a:t>
            </a:fld>
            <a:endParaRPr lang="en-GB"/>
          </a:p>
        </p:txBody>
      </p:sp>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45801" y="2501928"/>
            <a:ext cx="3144376" cy="950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8"/>
          <p:cNvSpPr>
            <a:spLocks noGrp="1"/>
          </p:cNvSpPr>
          <p:nvPr>
            <p:ph type="body" sz="quarter" idx="14" hasCustomPrompt="1"/>
          </p:nvPr>
        </p:nvSpPr>
        <p:spPr>
          <a:xfrm>
            <a:off x="8135938" y="3673475"/>
            <a:ext cx="2944812" cy="2022475"/>
          </a:xfrm>
        </p:spPr>
        <p:txBody>
          <a:bodyPr>
            <a:noAutofit/>
          </a:bodyPr>
          <a:lstStyle>
            <a:lvl1pPr>
              <a:defRPr sz="2000" cap="none"/>
            </a:lvl1pPr>
            <a:lvl2pPr>
              <a:defRPr sz="1800" cap="none"/>
            </a:lvl2pPr>
            <a:lvl3pPr>
              <a:defRPr sz="1600" cap="none"/>
            </a:lvl3pPr>
            <a:lvl4pPr>
              <a:defRPr sz="1400" cap="none"/>
            </a:lvl4pPr>
            <a:lvl5pPr>
              <a:defRPr sz="14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11635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89945-965A-4E0A-962C-4A81B4F275DC}" type="datetime1">
              <a:rPr lang="en-GB" smtClean="0"/>
              <a:t>15/06/2021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A2BDF5-FD70-461C-893D-CCA8E3AC75A9}" type="slidenum">
              <a:rPr lang="en-GB" smtClean="0"/>
              <a:t>‹#›</a:t>
            </a:fld>
            <a:endParaRPr lang="en-GB"/>
          </a:p>
        </p:txBody>
      </p:sp>
      <p:pic>
        <p:nvPicPr>
          <p:cNvPr id="5" name="Picture 4"/>
          <p:cNvPicPr>
            <a:picLocks noChangeAspect="1"/>
          </p:cNvPicPr>
          <p:nvPr userDrawn="1"/>
        </p:nvPicPr>
        <p:blipFill>
          <a:blip r:embed="rId2"/>
          <a:stretch>
            <a:fillRect/>
          </a:stretch>
        </p:blipFill>
        <p:spPr>
          <a:xfrm flipV="1">
            <a:off x="2802578" y="221957"/>
            <a:ext cx="8003968" cy="722131"/>
          </a:xfrm>
          <a:prstGeom prst="rect">
            <a:avLst/>
          </a:prstGeom>
        </p:spPr>
      </p:pic>
      <p:pic>
        <p:nvPicPr>
          <p:cNvPr id="7" name="Picture 6"/>
          <p:cNvPicPr>
            <a:picLocks noChangeAspect="1"/>
          </p:cNvPicPr>
          <p:nvPr userDrawn="1"/>
        </p:nvPicPr>
        <p:blipFill>
          <a:blip r:embed="rId3"/>
          <a:stretch>
            <a:fillRect/>
          </a:stretch>
        </p:blipFill>
        <p:spPr>
          <a:xfrm>
            <a:off x="199743" y="221957"/>
            <a:ext cx="2398727" cy="722130"/>
          </a:xfrm>
          <a:prstGeom prst="rect">
            <a:avLst/>
          </a:prstGeom>
        </p:spPr>
      </p:pic>
      <p:sp>
        <p:nvSpPr>
          <p:cNvPr id="8" name="Title 7"/>
          <p:cNvSpPr>
            <a:spLocks noGrp="1"/>
          </p:cNvSpPr>
          <p:nvPr>
            <p:ph type="title"/>
          </p:nvPr>
        </p:nvSpPr>
        <p:spPr>
          <a:xfrm>
            <a:off x="3051958" y="269173"/>
            <a:ext cx="7754588" cy="674915"/>
          </a:xfrm>
        </p:spPr>
        <p:txBody>
          <a:bodyPr>
            <a:noAutofit/>
          </a:bodyPr>
          <a:lstStyle>
            <a:lvl1pPr algn="l">
              <a:defRPr sz="4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dirty="0"/>
              <a:t>Click to edit Master title style</a:t>
            </a:r>
            <a:endParaRPr lang="en-GB" dirty="0"/>
          </a:p>
        </p:txBody>
      </p:sp>
      <p:pic>
        <p:nvPicPr>
          <p:cNvPr id="10" name="Picture 9"/>
          <p:cNvPicPr>
            <a:picLocks noChangeAspect="1"/>
          </p:cNvPicPr>
          <p:nvPr userDrawn="1"/>
        </p:nvPicPr>
        <p:blipFill>
          <a:blip r:embed="rId4"/>
          <a:stretch>
            <a:fillRect/>
          </a:stretch>
        </p:blipFill>
        <p:spPr>
          <a:xfrm>
            <a:off x="11010653" y="269173"/>
            <a:ext cx="1012373" cy="674914"/>
          </a:xfrm>
          <a:prstGeom prst="rect">
            <a:avLst/>
          </a:prstGeom>
        </p:spPr>
      </p:pic>
      <p:sp>
        <p:nvSpPr>
          <p:cNvPr id="12" name="Picture Placeholder 11"/>
          <p:cNvSpPr>
            <a:spLocks noGrp="1"/>
          </p:cNvSpPr>
          <p:nvPr>
            <p:ph type="pic" sz="quarter" idx="13"/>
          </p:nvPr>
        </p:nvSpPr>
        <p:spPr>
          <a:xfrm>
            <a:off x="200025" y="1128713"/>
            <a:ext cx="11776075" cy="5622925"/>
          </a:xfrm>
        </p:spPr>
        <p:txBody>
          <a:bodyPr/>
          <a:lstStyle/>
          <a:p>
            <a:endParaRPr lang="en-GB"/>
          </a:p>
        </p:txBody>
      </p:sp>
      <p:sp>
        <p:nvSpPr>
          <p:cNvPr id="11" name="Slide Number Placeholder 5"/>
          <p:cNvSpPr txBox="1">
            <a:spLocks/>
          </p:cNvSpPr>
          <p:nvPr userDrawn="1"/>
        </p:nvSpPr>
        <p:spPr>
          <a:xfrm>
            <a:off x="10895492" y="630484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2BDF5-FD70-461C-893D-CCA8E3AC75A9}" type="slidenum">
              <a:rPr lang="en-GB" smtClean="0"/>
              <a:pPr/>
              <a:t>‹#›</a:t>
            </a:fld>
            <a:endParaRPr lang="en-GB" dirty="0"/>
          </a:p>
        </p:txBody>
      </p:sp>
    </p:spTree>
    <p:extLst>
      <p:ext uri="{BB962C8B-B14F-4D97-AF65-F5344CB8AC3E}">
        <p14:creationId xmlns:p14="http://schemas.microsoft.com/office/powerpoint/2010/main" val="420556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ounded Rectangle 2"/>
          <p:cNvSpPr/>
          <p:nvPr userDrawn="1"/>
        </p:nvSpPr>
        <p:spPr>
          <a:xfrm>
            <a:off x="716925" y="285415"/>
            <a:ext cx="10363825" cy="5504198"/>
          </a:xfrm>
          <a:prstGeom prst="roundRect">
            <a:avLst>
              <a:gd name="adj" fmla="val 336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4" name="Date Placeholder 3"/>
          <p:cNvSpPr>
            <a:spLocks noGrp="1"/>
          </p:cNvSpPr>
          <p:nvPr>
            <p:ph type="dt" sz="half" idx="10"/>
          </p:nvPr>
        </p:nvSpPr>
        <p:spPr/>
        <p:txBody>
          <a:bodyPr/>
          <a:lstStyle/>
          <a:p>
            <a:fld id="{A3839ED1-C0AF-49DE-B106-630B2ED5080E}" type="datetime1">
              <a:rPr lang="en-GB" smtClean="0"/>
              <a:t>15/06/2021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895492" y="6304849"/>
            <a:ext cx="764215" cy="365125"/>
          </a:xfrm>
        </p:spPr>
        <p:txBody>
          <a:bodyPr/>
          <a:lstStyle>
            <a:lvl1pPr>
              <a:defRPr>
                <a:solidFill>
                  <a:schemeClr val="bg1"/>
                </a:solidFill>
              </a:defRPr>
            </a:lvl1pPr>
          </a:lstStyle>
          <a:p>
            <a:fld id="{B9A2BDF5-FD70-461C-893D-CCA8E3AC75A9}" type="slidenum">
              <a:rPr lang="en-GB" smtClean="0"/>
              <a:pPr/>
              <a:t>‹#›</a:t>
            </a:fld>
            <a:endParaRPr lang="en-GB"/>
          </a:p>
        </p:txBody>
      </p:sp>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2497" y="591581"/>
            <a:ext cx="3144376" cy="950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8"/>
          <p:cNvSpPr>
            <a:spLocks noGrp="1"/>
          </p:cNvSpPr>
          <p:nvPr>
            <p:ph type="body" sz="quarter" idx="14" hasCustomPrompt="1"/>
          </p:nvPr>
        </p:nvSpPr>
        <p:spPr>
          <a:xfrm>
            <a:off x="1211161" y="1691163"/>
            <a:ext cx="4415403" cy="3448165"/>
          </a:xfrm>
        </p:spPr>
        <p:txBody>
          <a:bodyPr>
            <a:noAutofit/>
          </a:bodyPr>
          <a:lstStyle>
            <a:lvl1pPr>
              <a:defRPr sz="2000" cap="none"/>
            </a:lvl1pPr>
            <a:lvl2pPr>
              <a:defRPr sz="1800" cap="none"/>
            </a:lvl2pPr>
            <a:lvl3pPr>
              <a:defRPr sz="1600" cap="none"/>
            </a:lvl3pPr>
            <a:lvl4pPr>
              <a:defRPr sz="1400" cap="none"/>
            </a:lvl4pPr>
            <a:lvl5pPr>
              <a:defRPr sz="14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8"/>
          <p:cNvSpPr>
            <a:spLocks noGrp="1"/>
          </p:cNvSpPr>
          <p:nvPr>
            <p:ph type="body" sz="quarter" idx="15" hasCustomPrompt="1"/>
          </p:nvPr>
        </p:nvSpPr>
        <p:spPr>
          <a:xfrm>
            <a:off x="6187219" y="1691162"/>
            <a:ext cx="4090326" cy="3448165"/>
          </a:xfrm>
        </p:spPr>
        <p:txBody>
          <a:bodyPr>
            <a:noAutofit/>
          </a:bodyPr>
          <a:lstStyle>
            <a:lvl1pPr>
              <a:defRPr sz="2000" cap="none"/>
            </a:lvl1pPr>
            <a:lvl2pPr>
              <a:defRPr sz="1800" cap="none"/>
            </a:lvl2pPr>
            <a:lvl3pPr>
              <a:defRPr sz="1600" cap="none"/>
            </a:lvl3pPr>
            <a:lvl4pPr>
              <a:defRPr sz="1400" cap="none"/>
            </a:lvl4pPr>
            <a:lvl5pPr>
              <a:defRPr sz="14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7"/>
          <p:cNvSpPr>
            <a:spLocks noGrp="1"/>
          </p:cNvSpPr>
          <p:nvPr>
            <p:ph type="title"/>
          </p:nvPr>
        </p:nvSpPr>
        <p:spPr>
          <a:xfrm>
            <a:off x="4738862" y="618518"/>
            <a:ext cx="6213916" cy="896584"/>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80435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Rounded Rectangle 2"/>
          <p:cNvSpPr/>
          <p:nvPr userDrawn="1"/>
        </p:nvSpPr>
        <p:spPr>
          <a:xfrm>
            <a:off x="7958380" y="2425485"/>
            <a:ext cx="3319219" cy="3365714"/>
          </a:xfrm>
          <a:prstGeom prst="roundRect">
            <a:avLst>
              <a:gd name="adj" fmla="val 336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hasCustomPrompt="1"/>
          </p:nvPr>
        </p:nvSpPr>
        <p:spPr>
          <a:xfrm>
            <a:off x="913774" y="2367092"/>
            <a:ext cx="6672887" cy="3424107"/>
          </a:xfrm>
        </p:spPr>
        <p:txBody>
          <a:bodyPr>
            <a:normAutofit/>
          </a:bodyPr>
          <a:lstStyle>
            <a:lvl1pPr>
              <a:defRPr sz="3200" cap="none"/>
            </a:lvl1pPr>
            <a:lvl2pPr>
              <a:defRPr sz="2800" cap="none"/>
            </a:lvl2pPr>
            <a:lvl3pPr>
              <a:defRPr sz="2400" cap="none"/>
            </a:lvl3pPr>
            <a:lvl4pPr>
              <a:defRPr sz="2000" cap="none"/>
            </a:lvl4pPr>
            <a:lvl5pPr>
              <a:defRPr sz="20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1BF9627-28D5-4AE5-BE97-06D104156CBC}" type="datetime1">
              <a:rPr lang="en-GB" smtClean="0"/>
              <a:t>15/06/2021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895492" y="6304849"/>
            <a:ext cx="764215" cy="365125"/>
          </a:xfrm>
        </p:spPr>
        <p:txBody>
          <a:bodyPr/>
          <a:lstStyle>
            <a:lvl1pPr>
              <a:defRPr>
                <a:solidFill>
                  <a:schemeClr val="bg1"/>
                </a:solidFill>
              </a:defRPr>
            </a:lvl1pPr>
          </a:lstStyle>
          <a:p>
            <a:fld id="{B9A2BDF5-FD70-461C-893D-CCA8E3AC75A9}" type="slidenum">
              <a:rPr lang="en-GB" smtClean="0"/>
              <a:pPr/>
              <a:t>‹#›</a:t>
            </a:fld>
            <a:endParaRPr lang="en-GB"/>
          </a:p>
        </p:txBody>
      </p:sp>
      <p:sp>
        <p:nvSpPr>
          <p:cNvPr id="9" name="Text Placeholder 8"/>
          <p:cNvSpPr>
            <a:spLocks noGrp="1"/>
          </p:cNvSpPr>
          <p:nvPr>
            <p:ph type="body" sz="quarter" idx="14" hasCustomPrompt="1"/>
          </p:nvPr>
        </p:nvSpPr>
        <p:spPr>
          <a:xfrm>
            <a:off x="8135938" y="3234182"/>
            <a:ext cx="2944812" cy="2022475"/>
          </a:xfrm>
        </p:spPr>
        <p:txBody>
          <a:bodyPr>
            <a:noAutofit/>
          </a:bodyPr>
          <a:lstStyle>
            <a:lvl1pPr>
              <a:defRPr sz="2000" cap="none"/>
            </a:lvl1pPr>
            <a:lvl2pPr>
              <a:defRPr sz="1800" cap="none"/>
            </a:lvl2pPr>
            <a:lvl3pPr>
              <a:defRPr sz="1600" cap="none"/>
            </a:lvl3pPr>
            <a:lvl4pPr>
              <a:defRPr sz="1400" cap="none"/>
            </a:lvl4pPr>
            <a:lvl5pPr>
              <a:defRPr sz="1400"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Picture 9"/>
          <p:cNvPicPr>
            <a:picLocks noChangeAspect="1"/>
          </p:cNvPicPr>
          <p:nvPr userDrawn="1"/>
        </p:nvPicPr>
        <p:blipFill>
          <a:blip r:embed="rId2"/>
          <a:stretch>
            <a:fillRect/>
          </a:stretch>
        </p:blipFill>
        <p:spPr>
          <a:xfrm>
            <a:off x="8135938" y="2499842"/>
            <a:ext cx="1050831" cy="659983"/>
          </a:xfrm>
          <a:prstGeom prst="rect">
            <a:avLst/>
          </a:prstGeom>
        </p:spPr>
      </p:pic>
    </p:spTree>
    <p:extLst>
      <p:ext uri="{BB962C8B-B14F-4D97-AF65-F5344CB8AC3E}">
        <p14:creationId xmlns:p14="http://schemas.microsoft.com/office/powerpoint/2010/main" val="266355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774" y="828563"/>
            <a:ext cx="10351752" cy="2736819"/>
          </a:xfrm>
        </p:spPr>
        <p:txBody>
          <a:bodyPr anchor="b">
            <a:normAutofit/>
          </a:bodyPr>
          <a:lstStyle>
            <a:lvl1pPr>
              <a:defRPr sz="4000" cap="none">
                <a:latin typeface="+mj-lt"/>
              </a:defRPr>
            </a:lvl1pPr>
          </a:lstStyle>
          <a:p>
            <a:r>
              <a:rPr lang="en-US" dirty="0"/>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D7DAB8F-983A-4EA8-942E-44C1841A28DC}" type="datetime1">
              <a:rPr lang="en-GB" smtClean="0"/>
              <a:t>15/06/2021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A2BDF5-FD70-461C-893D-CCA8E3AC75A9}" type="slidenum">
              <a:rPr lang="en-GB" smtClean="0"/>
              <a:t>‹#›</a:t>
            </a:fld>
            <a:endParaRPr lang="en-GB"/>
          </a:p>
        </p:txBody>
      </p:sp>
    </p:spTree>
    <p:extLst>
      <p:ext uri="{BB962C8B-B14F-4D97-AF65-F5344CB8AC3E}">
        <p14:creationId xmlns:p14="http://schemas.microsoft.com/office/powerpoint/2010/main" val="390912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035BFC-0DF2-4D79-BF1C-B0D0A596D1A5}" type="datetime1">
              <a:rPr lang="en-GB" smtClean="0"/>
              <a:t>15/06/2021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A2BDF5-FD70-461C-893D-CCA8E3AC75A9}" type="slidenum">
              <a:rPr lang="en-GB" smtClean="0"/>
              <a:t>‹#›</a:t>
            </a:fld>
            <a:endParaRPr lang="en-GB"/>
          </a:p>
        </p:txBody>
      </p:sp>
      <p:sp>
        <p:nvSpPr>
          <p:cNvPr id="8" name="Slide Number Placeholder 5"/>
          <p:cNvSpPr txBox="1">
            <a:spLocks/>
          </p:cNvSpPr>
          <p:nvPr userDrawn="1"/>
        </p:nvSpPr>
        <p:spPr>
          <a:xfrm>
            <a:off x="10895492" y="630484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2BDF5-FD70-461C-893D-CCA8E3AC75A9}" type="slidenum">
              <a:rPr lang="en-GB" smtClean="0"/>
              <a:pPr/>
              <a:t>‹#›</a:t>
            </a:fld>
            <a:endParaRPr lang="en-GB" dirty="0"/>
          </a:p>
        </p:txBody>
      </p:sp>
    </p:spTree>
    <p:extLst>
      <p:ext uri="{BB962C8B-B14F-4D97-AF65-F5344CB8AC3E}">
        <p14:creationId xmlns:p14="http://schemas.microsoft.com/office/powerpoint/2010/main" val="371598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3"/>
          <p:cNvSpPr>
            <a:spLocks noGrp="1"/>
          </p:cNvSpPr>
          <p:nvPr>
            <p:ph sz="quarter" idx="13" hasCustomPrompt="1"/>
          </p:nvPr>
        </p:nvSpPr>
        <p:spPr>
          <a:xfrm>
            <a:off x="913774" y="3051012"/>
            <a:ext cx="5106027" cy="2740187"/>
          </a:xfrm>
        </p:spPr>
        <p:txBody>
          <a:bodyPr/>
          <a:lstStyle>
            <a:lvl1pPr>
              <a:defRPr cap="none"/>
            </a:lvl1pPr>
            <a:lvl2pPr>
              <a:defRPr cap="none"/>
            </a:lvl2pPr>
            <a:lvl3pPr>
              <a:defRPr cap="none"/>
            </a:lvl3pPr>
            <a:lvl4pPr>
              <a:defRPr cap="none"/>
            </a:lvl4pPr>
            <a:lvl5pPr>
              <a:defRPr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hasCustomPrompt="1"/>
          </p:nvPr>
        </p:nvSpPr>
        <p:spPr>
          <a:xfrm>
            <a:off x="6172200" y="3051012"/>
            <a:ext cx="5105401" cy="2740187"/>
          </a:xfrm>
        </p:spPr>
        <p:txBody>
          <a:bodyPr/>
          <a:lstStyle>
            <a:lvl1pPr>
              <a:defRPr cap="none"/>
            </a:lvl1pPr>
            <a:lvl2pPr>
              <a:defRPr cap="none"/>
            </a:lvl2pPr>
            <a:lvl3pPr>
              <a:defRPr cap="none"/>
            </a:lvl3pPr>
            <a:lvl4pPr>
              <a:defRPr cap="none"/>
            </a:lvl4pPr>
            <a:lvl5pPr>
              <a:defRPr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AF9BD16-D427-4B27-968B-A16C42B639AF}" type="datetime1">
              <a:rPr lang="en-GB" smtClean="0"/>
              <a:t>15/06/2021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9A2BDF5-FD70-461C-893D-CCA8E3AC75A9}" type="slidenum">
              <a:rPr lang="en-GB" smtClean="0"/>
              <a:t>‹#›</a:t>
            </a:fld>
            <a:endParaRPr lang="en-GB"/>
          </a:p>
        </p:txBody>
      </p:sp>
      <p:sp>
        <p:nvSpPr>
          <p:cNvPr id="10" name="Slide Number Placeholder 5"/>
          <p:cNvSpPr txBox="1">
            <a:spLocks/>
          </p:cNvSpPr>
          <p:nvPr userDrawn="1"/>
        </p:nvSpPr>
        <p:spPr>
          <a:xfrm>
            <a:off x="10895492" y="630484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2BDF5-FD70-461C-893D-CCA8E3AC75A9}" type="slidenum">
              <a:rPr lang="en-GB" smtClean="0"/>
              <a:pPr/>
              <a:t>‹#›</a:t>
            </a:fld>
            <a:endParaRPr lang="en-GB" dirty="0"/>
          </a:p>
        </p:txBody>
      </p:sp>
    </p:spTree>
    <p:extLst>
      <p:ext uri="{BB962C8B-B14F-4D97-AF65-F5344CB8AC3E}">
        <p14:creationId xmlns:p14="http://schemas.microsoft.com/office/powerpoint/2010/main" val="619016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7A42FA9-3827-4A3A-9CB6-45C010DE5077}" type="datetime1">
              <a:rPr lang="en-GB" smtClean="0"/>
              <a:t>15/06/2021</a:t>
            </a:fld>
            <a:endParaRPr lang="en-GB"/>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GB"/>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9A2BDF5-FD70-461C-893D-CCA8E3AC75A9}" type="slidenum">
              <a:rPr lang="en-GB" smtClean="0"/>
              <a:t>‹#›</a:t>
            </a:fld>
            <a:endParaRPr lang="en-GB"/>
          </a:p>
        </p:txBody>
      </p:sp>
      <p:pic>
        <p:nvPicPr>
          <p:cNvPr id="8" name="Picture 7" descr="logo1.png"/>
          <p:cNvPicPr>
            <a:picLocks noChangeAspect="1"/>
          </p:cNvPicPr>
          <p:nvPr userDrawn="1"/>
        </p:nvPicPr>
        <p:blipFill>
          <a:blip r:embed="rId24" cstate="print">
            <a:biLevel thresh="75000"/>
            <a:extLst>
              <a:ext uri="{BEBA8EAE-BF5A-486C-A8C5-ECC9F3942E4B}">
                <a14:imgProps xmlns:a14="http://schemas.microsoft.com/office/drawing/2010/main">
                  <a14:imgLayer r:embed="rId25">
                    <a14:imgEffect>
                      <a14:sharpenSoften amount="50000"/>
                    </a14:imgEffect>
                    <a14:imgEffect>
                      <a14:colorTemperature colorTemp="11200"/>
                    </a14:imgEffect>
                    <a14:imgEffect>
                      <a14:saturation sat="400000"/>
                    </a14:imgEffect>
                    <a14:imgEffect>
                      <a14:brightnessContrast bright="-20000" contrast="-40000"/>
                    </a14:imgEffect>
                  </a14:imgLayer>
                </a14:imgProps>
              </a:ext>
            </a:extLst>
          </a:blip>
          <a:stretch>
            <a:fillRect/>
          </a:stretch>
        </p:blipFill>
        <p:spPr>
          <a:xfrm>
            <a:off x="357402" y="6210918"/>
            <a:ext cx="1762125" cy="666750"/>
          </a:xfrm>
          <a:prstGeom prst="rect">
            <a:avLst/>
          </a:prstGeom>
        </p:spPr>
      </p:pic>
      <p:sp>
        <p:nvSpPr>
          <p:cNvPr id="7" name="AutoShape 2" descr="Image result for university of leeds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Box 8">
            <a:extLst>
              <a:ext uri="{FF2B5EF4-FFF2-40B4-BE49-F238E27FC236}">
                <a16:creationId xmlns:a16="http://schemas.microsoft.com/office/drawing/2014/main" id="{42A732B5-96D0-42A7-99A3-FA08640A247D}"/>
              </a:ext>
            </a:extLst>
          </p:cNvPr>
          <p:cNvSpPr txBox="1"/>
          <p:nvPr userDrawn="1"/>
        </p:nvSpPr>
        <p:spPr>
          <a:xfrm>
            <a:off x="9770723" y="6488668"/>
            <a:ext cx="1859623" cy="369332"/>
          </a:xfrm>
          <a:prstGeom prst="rect">
            <a:avLst/>
          </a:prstGeom>
          <a:noFill/>
        </p:spPr>
        <p:txBody>
          <a:bodyPr wrap="square" rtlCol="0">
            <a:spAutoFit/>
          </a:bodyPr>
          <a:lstStyle/>
          <a:p>
            <a:r>
              <a:rPr lang="en-GB" dirty="0"/>
              <a:t>charlieXcai.info</a:t>
            </a:r>
          </a:p>
        </p:txBody>
      </p:sp>
      <p:pic>
        <p:nvPicPr>
          <p:cNvPr id="2052" name="Picture 4" descr="Preview of your QR Code">
            <a:extLst>
              <a:ext uri="{FF2B5EF4-FFF2-40B4-BE49-F238E27FC236}">
                <a16:creationId xmlns:a16="http://schemas.microsoft.com/office/drawing/2014/main" id="{EA56D9B3-A216-493C-BB05-276ADA3CEFC9}"/>
              </a:ext>
            </a:extLst>
          </p:cNvPr>
          <p:cNvPicPr>
            <a:picLocks noChangeAspect="1" noChangeArrowheads="1"/>
          </p:cNvPicPr>
          <p:nvPr userDrawn="1"/>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98775" y="6210918"/>
            <a:ext cx="551710" cy="55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1288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9" r:id="rId3"/>
    <p:sldLayoutId id="2147483683" r:id="rId4"/>
    <p:sldLayoutId id="2147483682" r:id="rId5"/>
    <p:sldLayoutId id="2147483680" r:id="rId6"/>
    <p:sldLayoutId id="2147483663" r:id="rId7"/>
    <p:sldLayoutId id="2147483664" r:id="rId8"/>
    <p:sldLayoutId id="2147483665" r:id="rId9"/>
    <p:sldLayoutId id="2147483666" r:id="rId10"/>
    <p:sldLayoutId id="2147483667" r:id="rId11"/>
    <p:sldLayoutId id="2147483681"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Lst>
  <p:hf hdr="0" ftr="0" dt="0"/>
  <p:txStyles>
    <p:titleStyle>
      <a:lvl1pPr algn="ctr" defTabSz="914400" rtl="0" eaLnBrk="1" latinLnBrk="0" hangingPunct="1">
        <a:lnSpc>
          <a:spcPct val="90000"/>
        </a:lnSpc>
        <a:spcBef>
          <a:spcPct val="0"/>
        </a:spcBef>
        <a:buNone/>
        <a:defRPr sz="40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8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24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1.mp3"/><Relationship Id="rId7" Type="http://schemas.openxmlformats.org/officeDocument/2006/relationships/notesSlide" Target="../notesSlides/notesSlide1.xml"/><Relationship Id="rId2" Type="http://schemas.openxmlformats.org/officeDocument/2006/relationships/audio" Target="NULL" TargetMode="Externa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audio" Target="../media/media2.m4a"/><Relationship Id="rId4" Type="http://schemas.microsoft.com/office/2007/relationships/media" Target="../media/media2.m4a"/></Relationships>
</file>

<file path=ppt/slides/_rels/slide10.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dx.doi.org/10.13140/RG.2.2.22245.12008" TargetMode="External"/><Relationship Id="rId3" Type="http://schemas.microsoft.com/office/2007/relationships/media" Target="../media/media12.m4a"/><Relationship Id="rId7" Type="http://schemas.openxmlformats.org/officeDocument/2006/relationships/image" Target="../media/image9.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hyperlink" Target="https://ssrn.com/abstract=3866415" TargetMode="External"/><Relationship Id="rId5" Type="http://schemas.openxmlformats.org/officeDocument/2006/relationships/slideLayout" Target="../slideLayouts/slideLayout2.xml"/><Relationship Id="rId10" Type="http://schemas.openxmlformats.org/officeDocument/2006/relationships/image" Target="../media/image22.png"/><Relationship Id="rId4" Type="http://schemas.openxmlformats.org/officeDocument/2006/relationships/audio" Target="../media/media12.m4a"/><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1.emf"/><Relationship Id="rId3" Type="http://schemas.openxmlformats.org/officeDocument/2006/relationships/audio" Target="../media/media3.m4a"/><Relationship Id="rId7" Type="http://schemas.microsoft.com/office/2007/relationships/hdphoto" Target="../media/hdphoto2.wdp"/><Relationship Id="rId12" Type="http://schemas.microsoft.com/office/2007/relationships/diagramDrawing" Target="../diagrams/drawing1.xml"/><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0.png"/><Relationship Id="rId11" Type="http://schemas.openxmlformats.org/officeDocument/2006/relationships/diagramColors" Target="../diagrams/colors1.xml"/><Relationship Id="rId5" Type="http://schemas.openxmlformats.org/officeDocument/2006/relationships/notesSlide" Target="../notesSlides/notesSlide2.xml"/><Relationship Id="rId10" Type="http://schemas.openxmlformats.org/officeDocument/2006/relationships/diagramQuickStyle" Target="../diagrams/quickStyle1.xml"/><Relationship Id="rId4" Type="http://schemas.openxmlformats.org/officeDocument/2006/relationships/slideLayout" Target="../slideLayouts/slideLayout2.xml"/><Relationship Id="rId9" Type="http://schemas.openxmlformats.org/officeDocument/2006/relationships/diagramLayout" Target="../diagrams/layout1.xml"/><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4.m4a"/><Relationship Id="rId7" Type="http://schemas.openxmlformats.org/officeDocument/2006/relationships/image" Target="../media/image13.sv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notesSlide" Target="../notesSlides/notesSlide3.xml"/><Relationship Id="rId4" Type="http://schemas.openxmlformats.org/officeDocument/2006/relationships/slideLayout" Target="../slideLayouts/slideLayout11.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11.xml"/><Relationship Id="rId7" Type="http://schemas.openxmlformats.org/officeDocument/2006/relationships/image" Target="../media/image15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customXml" Target="../ink/ink1.xml"/><Relationship Id="rId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notesSlide" Target="../notesSlides/notesSlide4.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1.xml"/><Relationship Id="rId7" Type="http://schemas.openxmlformats.org/officeDocument/2006/relationships/customXml" Target="../ink/ink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customXml" Target="../ink/ink3.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9.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19.emf"/><Relationship Id="rId5" Type="http://schemas.openxmlformats.org/officeDocument/2006/relationships/notesSlide" Target="../notesSlides/notesSlide5.xml"/><Relationship Id="rId4"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audio" Target="../media/media10.m4a"/><Relationship Id="rId7" Type="http://schemas.openxmlformats.org/officeDocument/2006/relationships/diagramQuickStyle" Target="../diagrams/quickStyle2.xml"/><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9.png"/><Relationship Id="rId4" Type="http://schemas.openxmlformats.org/officeDocument/2006/relationships/slideLayout" Target="../slideLayouts/slideLayout11.xm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45404" y="4046706"/>
            <a:ext cx="6400800" cy="496111"/>
          </a:xfrm>
        </p:spPr>
        <p:txBody>
          <a:bodyPr>
            <a:normAutofit/>
          </a:bodyPr>
          <a:lstStyle/>
          <a:p>
            <a:r>
              <a:rPr lang="en-US" sz="2000" dirty="0">
                <a:solidFill>
                  <a:schemeClr val="tx1">
                    <a:lumMod val="75000"/>
                    <a:lumOff val="25000"/>
                  </a:schemeClr>
                </a:solidFill>
              </a:rPr>
              <a:t>Liverpool | Jun 2021 </a:t>
            </a:r>
            <a:endParaRPr lang="en-GB" sz="2000" dirty="0">
              <a:solidFill>
                <a:schemeClr val="tx1">
                  <a:lumMod val="75000"/>
                  <a:lumOff val="25000"/>
                </a:schemeClr>
              </a:solidFill>
            </a:endParaRPr>
          </a:p>
        </p:txBody>
      </p:sp>
      <p:sp>
        <p:nvSpPr>
          <p:cNvPr id="5" name="Rectangle 4"/>
          <p:cNvSpPr/>
          <p:nvPr/>
        </p:nvSpPr>
        <p:spPr>
          <a:xfrm>
            <a:off x="2099556" y="3469561"/>
            <a:ext cx="7992888" cy="400110"/>
          </a:xfrm>
          <a:prstGeom prst="rect">
            <a:avLst/>
          </a:prstGeom>
        </p:spPr>
        <p:txBody>
          <a:bodyPr wrap="square">
            <a:spAutoFit/>
          </a:bodyPr>
          <a:lstStyle/>
          <a:p>
            <a:pPr algn="ctr"/>
            <a:r>
              <a:rPr lang="en-GB" sz="2000" dirty="0" err="1"/>
              <a:t>Yunfei</a:t>
            </a:r>
            <a:r>
              <a:rPr lang="en-GB" sz="2000" dirty="0"/>
              <a:t> Bai and Charlie Xiaowu Cai</a:t>
            </a:r>
            <a:endParaRPr lang="en-GB" sz="1100" dirty="0"/>
          </a:p>
        </p:txBody>
      </p:sp>
      <p:sp>
        <p:nvSpPr>
          <p:cNvPr id="6" name="Title 5"/>
          <p:cNvSpPr>
            <a:spLocks noGrp="1"/>
          </p:cNvSpPr>
          <p:nvPr>
            <p:ph type="ctrTitle"/>
          </p:nvPr>
        </p:nvSpPr>
        <p:spPr>
          <a:xfrm>
            <a:off x="665479" y="1717646"/>
            <a:ext cx="11236961" cy="1470025"/>
          </a:xfrm>
        </p:spPr>
        <p:txBody>
          <a:bodyPr>
            <a:normAutofit/>
          </a:bodyPr>
          <a:lstStyle/>
          <a:p>
            <a:r>
              <a:rPr lang="en-GB" cap="none" dirty="0"/>
              <a:t>Predicting VIX </a:t>
            </a:r>
            <a:br>
              <a:rPr lang="en-GB" cap="none" dirty="0"/>
            </a:br>
            <a:r>
              <a:rPr lang="en-GB" cap="none" dirty="0"/>
              <a:t>with Adaptive Machine Learning</a:t>
            </a:r>
          </a:p>
        </p:txBody>
      </p:sp>
      <p:pic>
        <p:nvPicPr>
          <p:cNvPr id="7" name="Nature" descr="Nature">
            <a:hlinkClick r:id="" action="ppaction://media"/>
            <a:extLst>
              <a:ext uri="{FF2B5EF4-FFF2-40B4-BE49-F238E27FC236}">
                <a16:creationId xmlns:a16="http://schemas.microsoft.com/office/drawing/2014/main" id="{5AE2BADB-9888-C248-A62E-B0EF7936B3D8}"/>
              </a:ext>
            </a:extLst>
          </p:cNvPr>
          <p:cNvPicPr>
            <a:picLocks noChangeAspect="1"/>
          </p:cNvPicPr>
          <p:nvPr>
            <a:audioFile r:link="rId2"/>
            <p:extLst>
              <p:ext uri="{DAA4B4D4-6D71-4841-9C94-3DE7FCFB9230}">
                <p14:media xmlns:p14="http://schemas.microsoft.com/office/powerpoint/2010/main" r:embed="rId3">
                  <p14:trim st="521.158" end="162787.9237"/>
                  <p14:fade in="1573.9145" out="1500"/>
                </p14:media>
              </p:ext>
            </p:extLst>
          </p:nvPr>
        </p:nvPicPr>
        <p:blipFill>
          <a:blip r:embed="rId8"/>
          <a:stretch>
            <a:fillRect/>
          </a:stretch>
        </p:blipFill>
        <p:spPr>
          <a:xfrm>
            <a:off x="0" y="0"/>
            <a:ext cx="812800" cy="1054249"/>
          </a:xfrm>
          <a:prstGeom prst="rect">
            <a:avLst/>
          </a:prstGeom>
        </p:spPr>
      </p:pic>
      <p:pic>
        <p:nvPicPr>
          <p:cNvPr id="9" name="Audio 8">
            <a:hlinkClick r:id="" action="ppaction://media"/>
            <a:extLst>
              <a:ext uri="{FF2B5EF4-FFF2-40B4-BE49-F238E27FC236}">
                <a16:creationId xmlns:a16="http://schemas.microsoft.com/office/drawing/2014/main" id="{8B42F44B-136A-BD48-805C-B59DDAFB2A68}"/>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027779058"/>
      </p:ext>
    </p:extLst>
  </p:cSld>
  <p:clrMapOvr>
    <a:masterClrMapping/>
  </p:clrMapOvr>
  <mc:AlternateContent xmlns:mc="http://schemas.openxmlformats.org/markup-compatibility/2006" xmlns:p14="http://schemas.microsoft.com/office/powerpoint/2010/main">
    <mc:Choice Requires="p14">
      <p:transition spd="slow" p14:dur="2000" advTm="14536"/>
    </mc:Choice>
    <mc:Fallback xmlns="">
      <p:transition spd="slow" advTm="1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 presetClass="mediacall" presetSubtype="0" fill="hold" nodeType="withEffect">
                                  <p:stCondLst>
                                    <p:cond delay="0"/>
                                  </p:stCondLst>
                                  <p:childTnLst>
                                    <p:cmd type="call" cmd="playFrom(0.0)">
                                      <p:cBhvr>
                                        <p:cTn id="8" dur="46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9" fill="hold" display="0">
                  <p:stCondLst>
                    <p:cond delay="indefinite"/>
                  </p:stCondLst>
                  <p:endCondLst>
                    <p:cond evt="onStopAudio" delay="0">
                      <p:tgtEl>
                        <p:sldTgt/>
                      </p:tgtEl>
                    </p:cond>
                  </p:endCondLst>
                </p:cTn>
                <p:tgtEl>
                  <p:spTgt spid="7"/>
                </p:tgtEl>
              </p:cMediaNode>
            </p:audio>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6" objId="7"/>
        <p14:stopEvt time="4886"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702E9-745F-49BC-B7C8-DF755D51949B}"/>
              </a:ext>
            </a:extLst>
          </p:cNvPr>
          <p:cNvSpPr>
            <a:spLocks noGrp="1"/>
          </p:cNvSpPr>
          <p:nvPr>
            <p:ph type="title"/>
          </p:nvPr>
        </p:nvSpPr>
        <p:spPr>
          <a:xfrm>
            <a:off x="644144" y="2671383"/>
            <a:ext cx="10364451" cy="1234925"/>
          </a:xfrm>
        </p:spPr>
        <p:txBody>
          <a:bodyPr/>
          <a:lstStyle/>
          <a:p>
            <a:r>
              <a:rPr lang="en-GB" dirty="0"/>
              <a:t>Contributions</a:t>
            </a:r>
          </a:p>
        </p:txBody>
      </p:sp>
      <p:sp>
        <p:nvSpPr>
          <p:cNvPr id="3" name="Content Placeholder 2">
            <a:extLst>
              <a:ext uri="{FF2B5EF4-FFF2-40B4-BE49-F238E27FC236}">
                <a16:creationId xmlns:a16="http://schemas.microsoft.com/office/drawing/2014/main" id="{B5D9C150-20FD-4ECF-984D-E0502E803747}"/>
              </a:ext>
            </a:extLst>
          </p:cNvPr>
          <p:cNvSpPr>
            <a:spLocks noGrp="1"/>
          </p:cNvSpPr>
          <p:nvPr>
            <p:ph sz="quarter" idx="13"/>
          </p:nvPr>
        </p:nvSpPr>
        <p:spPr>
          <a:xfrm>
            <a:off x="914087" y="2227182"/>
            <a:ext cx="10363826" cy="2123326"/>
          </a:xfrm>
        </p:spPr>
        <p:txBody>
          <a:bodyPr>
            <a:noAutofit/>
          </a:bodyPr>
          <a:lstStyle/>
          <a:p>
            <a:pPr marL="514350" indent="-514350">
              <a:buAutoNum type="arabicPeriod"/>
            </a:pPr>
            <a:r>
              <a:rPr lang="en-GB" sz="2800" dirty="0"/>
              <a:t>VIX is predictable and the source predictability is originated from the large collection of variables and the systematic ML research design.  Variables such as the weekly jobless claim and days of the week are important to the predictability which can inform future theoretical research. </a:t>
            </a:r>
          </a:p>
        </p:txBody>
      </p:sp>
      <p:sp>
        <p:nvSpPr>
          <p:cNvPr id="8" name="Content Placeholder 2">
            <a:extLst>
              <a:ext uri="{FF2B5EF4-FFF2-40B4-BE49-F238E27FC236}">
                <a16:creationId xmlns:a16="http://schemas.microsoft.com/office/drawing/2014/main" id="{E17518F3-0FE9-4DBE-853A-B7483580A252}"/>
              </a:ext>
            </a:extLst>
          </p:cNvPr>
          <p:cNvSpPr txBox="1">
            <a:spLocks/>
          </p:cNvSpPr>
          <p:nvPr/>
        </p:nvSpPr>
        <p:spPr>
          <a:xfrm>
            <a:off x="950749" y="3120200"/>
            <a:ext cx="10846888" cy="199822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32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2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4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GB" sz="2800" dirty="0"/>
              <a:t>2. C</a:t>
            </a:r>
            <a:r>
              <a:rPr lang="en-GB" dirty="0"/>
              <a:t>ontribute to automated and explainable ML. Propose a framework consists of two key components: (1) </a:t>
            </a:r>
            <a:r>
              <a:rPr lang="en-GB" dirty="0" err="1"/>
              <a:t>AutoML</a:t>
            </a:r>
            <a:r>
              <a:rPr lang="en-GB" dirty="0"/>
              <a:t> and HPO for algorithm and hyperparameter selection, and (2) performance-based closed-loop continuous learning for developing and testing out-of-sample forecasting. </a:t>
            </a:r>
            <a:endParaRPr lang="en-GB" sz="2800" dirty="0"/>
          </a:p>
        </p:txBody>
      </p:sp>
      <p:sp>
        <p:nvSpPr>
          <p:cNvPr id="7" name="Content Placeholder 2">
            <a:extLst>
              <a:ext uri="{FF2B5EF4-FFF2-40B4-BE49-F238E27FC236}">
                <a16:creationId xmlns:a16="http://schemas.microsoft.com/office/drawing/2014/main" id="{3E9C7A59-6C3A-034E-9DA4-888E7ED1F227}"/>
              </a:ext>
            </a:extLst>
          </p:cNvPr>
          <p:cNvSpPr txBox="1">
            <a:spLocks/>
          </p:cNvSpPr>
          <p:nvPr/>
        </p:nvSpPr>
        <p:spPr>
          <a:xfrm>
            <a:off x="950749" y="2671383"/>
            <a:ext cx="10846888" cy="199822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32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2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4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GB" sz="2800" dirty="0"/>
              <a:t>3. </a:t>
            </a:r>
            <a:r>
              <a:rPr lang="en-GB" dirty="0"/>
              <a:t>There is a bias-variance trade-off in matching the complexity of the ML algorithm and the data generating process. </a:t>
            </a:r>
            <a:endParaRPr lang="en-GB" sz="2800" dirty="0"/>
          </a:p>
        </p:txBody>
      </p:sp>
      <p:pic>
        <p:nvPicPr>
          <p:cNvPr id="11" name="Audio 10">
            <a:hlinkClick r:id="" action="ppaction://media"/>
            <a:extLst>
              <a:ext uri="{FF2B5EF4-FFF2-40B4-BE49-F238E27FC236}">
                <a16:creationId xmlns:a16="http://schemas.microsoft.com/office/drawing/2014/main" id="{2D5697CD-B942-3A41-9685-9E2282F9431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92413427"/>
      </p:ext>
    </p:extLst>
  </p:cSld>
  <p:clrMapOvr>
    <a:masterClrMapping/>
  </p:clrMapOvr>
  <mc:AlternateContent xmlns:mc="http://schemas.openxmlformats.org/markup-compatibility/2006" xmlns:p14="http://schemas.microsoft.com/office/powerpoint/2010/main">
    <mc:Choice Requires="p14">
      <p:transition spd="slow" p14:dur="2000" advTm="113607"/>
    </mc:Choice>
    <mc:Fallback xmlns="">
      <p:transition spd="slow" advTm="113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42"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9" presetID="2" presetClass="exit" presetSubtype="1" fill="hold" grpId="1" nodeType="withEffect">
                                  <p:stCondLst>
                                    <p:cond delay="0"/>
                                  </p:stCondLst>
                                  <p:childTnLst>
                                    <p:anim calcmode="lin" valueType="num">
                                      <p:cBhvr additive="base">
                                        <p:cTn id="20" dur="500"/>
                                        <p:tgtEl>
                                          <p:spTgt spid="2"/>
                                        </p:tgtEl>
                                        <p:attrNameLst>
                                          <p:attrName>ppt_x</p:attrName>
                                        </p:attrNameLst>
                                      </p:cBhvr>
                                      <p:tavLst>
                                        <p:tav tm="0">
                                          <p:val>
                                            <p:strVal val="ppt_x"/>
                                          </p:val>
                                        </p:tav>
                                        <p:tav tm="100000">
                                          <p:val>
                                            <p:strVal val="ppt_x"/>
                                          </p:val>
                                        </p:tav>
                                      </p:tavLst>
                                    </p:anim>
                                    <p:anim calcmode="lin" valueType="num">
                                      <p:cBhvr additive="base">
                                        <p:cTn id="21" dur="500"/>
                                        <p:tgtEl>
                                          <p:spTgt spid="2"/>
                                        </p:tgtEl>
                                        <p:attrNameLst>
                                          <p:attrName>ppt_y</p:attrName>
                                        </p:attrNameLst>
                                      </p:cBhvr>
                                      <p:tavLst>
                                        <p:tav tm="0">
                                          <p:val>
                                            <p:strVal val="ppt_y"/>
                                          </p:val>
                                        </p:tav>
                                        <p:tav tm="100000">
                                          <p:val>
                                            <p:strVal val="0-ppt_h/2"/>
                                          </p:val>
                                        </p:tav>
                                      </p:tavLst>
                                    </p:anim>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1" fill="hold" grpId="1" nodeType="clickEffect">
                                  <p:stCondLst>
                                    <p:cond delay="0"/>
                                  </p:stCondLst>
                                  <p:childTnLst>
                                    <p:anim calcmode="lin" valueType="num">
                                      <p:cBhvr additive="base">
                                        <p:cTn id="2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7" dur="500"/>
                                        <p:tgtEl>
                                          <p:spTgt spid="3">
                                            <p:txEl>
                                              <p:pRg st="0" end="0"/>
                                            </p:txEl>
                                          </p:spTgt>
                                        </p:tgtEl>
                                        <p:attrNameLst>
                                          <p:attrName>ppt_y</p:attrName>
                                        </p:attrNameLst>
                                      </p:cBhvr>
                                      <p:tavLst>
                                        <p:tav tm="0">
                                          <p:val>
                                            <p:strVal val="ppt_y"/>
                                          </p:val>
                                        </p:tav>
                                        <p:tav tm="100000">
                                          <p:val>
                                            <p:strVal val="0-ppt_h/2"/>
                                          </p:val>
                                        </p:tav>
                                      </p:tavLst>
                                    </p:anim>
                                    <p:set>
                                      <p:cBhvr>
                                        <p:cTn id="28" dur="1" fill="hold">
                                          <p:stCondLst>
                                            <p:cond delay="499"/>
                                          </p:stCondLst>
                                        </p:cTn>
                                        <p:tgtEl>
                                          <p:spTgt spid="3">
                                            <p:txEl>
                                              <p:pRg st="0" end="0"/>
                                            </p:txEl>
                                          </p:spTgt>
                                        </p:tgtEl>
                                        <p:attrNameLst>
                                          <p:attrName>style.visibility</p:attrName>
                                        </p:attrNameLst>
                                      </p:cBhvr>
                                      <p:to>
                                        <p:strVal val="hidden"/>
                                      </p:to>
                                    </p:set>
                                  </p:childTnLst>
                                </p:cTn>
                              </p:par>
                              <p:par>
                                <p:cTn id="29" presetID="42"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xit" presetSubtype="1" fill="hold" grpId="1" nodeType="clickEffect">
                                  <p:stCondLst>
                                    <p:cond delay="0"/>
                                  </p:stCondLst>
                                  <p:childTnLst>
                                    <p:anim calcmode="lin" valueType="num">
                                      <p:cBhvr additive="base">
                                        <p:cTn id="37" dur="500"/>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p:tgtEl>
                                          <p:spTgt spid="8">
                                            <p:txEl>
                                              <p:pRg st="0" end="0"/>
                                            </p:txEl>
                                          </p:spTgt>
                                        </p:tgtEl>
                                        <p:attrNameLst>
                                          <p:attrName>ppt_y</p:attrName>
                                        </p:attrNameLst>
                                      </p:cBhvr>
                                      <p:tavLst>
                                        <p:tav tm="0">
                                          <p:val>
                                            <p:strVal val="ppt_y"/>
                                          </p:val>
                                        </p:tav>
                                        <p:tav tm="100000">
                                          <p:val>
                                            <p:strVal val="0-ppt_h/2"/>
                                          </p:val>
                                        </p:tav>
                                      </p:tavLst>
                                    </p:anim>
                                    <p:set>
                                      <p:cBhvr>
                                        <p:cTn id="39" dur="1" fill="hold">
                                          <p:stCondLst>
                                            <p:cond delay="499"/>
                                          </p:stCondLst>
                                        </p:cTn>
                                        <p:tgtEl>
                                          <p:spTgt spid="8">
                                            <p:txEl>
                                              <p:pRg st="0" end="0"/>
                                            </p:txEl>
                                          </p:spTgt>
                                        </p:tgtEl>
                                        <p:attrNameLst>
                                          <p:attrName>style.visibility</p:attrName>
                                        </p:attrNameLst>
                                      </p:cBhvr>
                                      <p:to>
                                        <p:strVal val="hidden"/>
                                      </p:to>
                                    </p:set>
                                  </p:childTnLst>
                                </p:cTn>
                              </p:par>
                              <p:par>
                                <p:cTn id="40" presetID="42" presetClass="entr" presetSubtype="0" fill="hold" grpId="0" nodeType="with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fade">
                                      <p:cBhvr>
                                        <p:cTn id="42" dur="1000"/>
                                        <p:tgtEl>
                                          <p:spTgt spid="7">
                                            <p:txEl>
                                              <p:pRg st="0" end="0"/>
                                            </p:txEl>
                                          </p:spTgt>
                                        </p:tgtEl>
                                      </p:cBhvr>
                                    </p:animEffect>
                                    <p:anim calcmode="lin" valueType="num">
                                      <p:cBhvr>
                                        <p:cTn id="4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11"/>
                </p:tgtEl>
              </p:cMediaNode>
            </p:audio>
          </p:childTnLst>
        </p:cTn>
      </p:par>
    </p:tnLst>
    <p:bldLst>
      <p:bldP spid="2" grpId="0"/>
      <p:bldP spid="2" grpId="1"/>
      <p:bldP spid="3" grpId="0" build="p"/>
      <p:bldP spid="3" grpId="1" build="p"/>
      <p:bldP spid="8" grpId="0" build="p"/>
      <p:bldP spid="8" grpId="1" build="allAtOnce"/>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81D4-C6FD-4BD4-B439-773F2AF1CD47}"/>
              </a:ext>
            </a:extLst>
          </p:cNvPr>
          <p:cNvSpPr>
            <a:spLocks noGrp="1"/>
          </p:cNvSpPr>
          <p:nvPr>
            <p:ph type="title"/>
          </p:nvPr>
        </p:nvSpPr>
        <p:spPr/>
        <p:txBody>
          <a:bodyPr/>
          <a:lstStyle/>
          <a:p>
            <a:r>
              <a:rPr lang="en-GB" dirty="0"/>
              <a:t>Thank you!  </a:t>
            </a:r>
            <a:br>
              <a:rPr lang="en-GB" dirty="0"/>
            </a:br>
            <a:r>
              <a:rPr lang="en-GB" dirty="0"/>
              <a:t>Comments and Suggestions are most welcomed</a:t>
            </a:r>
          </a:p>
        </p:txBody>
      </p:sp>
      <p:sp>
        <p:nvSpPr>
          <p:cNvPr id="3" name="Content Placeholder 2">
            <a:extLst>
              <a:ext uri="{FF2B5EF4-FFF2-40B4-BE49-F238E27FC236}">
                <a16:creationId xmlns:a16="http://schemas.microsoft.com/office/drawing/2014/main" id="{1F461BBD-A1EE-48D1-9113-57455C505BCB}"/>
              </a:ext>
            </a:extLst>
          </p:cNvPr>
          <p:cNvSpPr>
            <a:spLocks noGrp="1"/>
          </p:cNvSpPr>
          <p:nvPr>
            <p:ph sz="quarter" idx="13"/>
          </p:nvPr>
        </p:nvSpPr>
        <p:spPr>
          <a:xfrm>
            <a:off x="609600" y="2364172"/>
            <a:ext cx="4746171" cy="3024257"/>
          </a:xfrm>
        </p:spPr>
        <p:txBody>
          <a:bodyPr/>
          <a:lstStyle/>
          <a:p>
            <a:pPr algn="ctr"/>
            <a:r>
              <a:rPr lang="en-GB" sz="1800" b="0" i="0" dirty="0">
                <a:solidFill>
                  <a:srgbClr val="212121"/>
                </a:solidFill>
                <a:effectLst/>
                <a:latin typeface="Lato"/>
              </a:rPr>
              <a:t>Available at SSRN: </a:t>
            </a:r>
            <a:r>
              <a:rPr lang="en-GB" sz="1800" b="0" i="0" dirty="0">
                <a:solidFill>
                  <a:srgbClr val="212121"/>
                </a:solidFill>
                <a:effectLst/>
                <a:latin typeface="Lato"/>
                <a:hlinkClick r:id="rId6"/>
              </a:rPr>
              <a:t>https://ssrn.com/abstract=3866415</a:t>
            </a:r>
            <a:r>
              <a:rPr lang="en-GB" sz="1800" b="0" i="0" dirty="0">
                <a:solidFill>
                  <a:srgbClr val="212121"/>
                </a:solidFill>
                <a:effectLst/>
                <a:latin typeface="Lato"/>
              </a:rPr>
              <a:t> </a:t>
            </a:r>
            <a:endParaRPr lang="en-GB" dirty="0"/>
          </a:p>
        </p:txBody>
      </p:sp>
      <p:pic>
        <p:nvPicPr>
          <p:cNvPr id="7" name="Nature" descr="Nature">
            <a:hlinkClick r:id="" action="ppaction://media"/>
            <a:extLst>
              <a:ext uri="{FF2B5EF4-FFF2-40B4-BE49-F238E27FC236}">
                <a16:creationId xmlns:a16="http://schemas.microsoft.com/office/drawing/2014/main" id="{8E865D21-817A-D142-B0D2-23D94D900433}"/>
              </a:ext>
            </a:extLst>
          </p:cNvPr>
          <p:cNvPicPr>
            <a:picLocks noChangeAspect="1"/>
          </p:cNvPicPr>
          <p:nvPr>
            <a:audioFile r:link="rId1"/>
            <p:extLst>
              <p:ext uri="{DAA4B4D4-6D71-4841-9C94-3DE7FCFB9230}">
                <p14:media xmlns:p14="http://schemas.microsoft.com/office/powerpoint/2010/main" r:embed="rId2">
                  <p14:trim st="521.158" end="159729.6126"/>
                  <p14:fade in="1573.9145" out="2107.0146"/>
                </p14:media>
              </p:ext>
            </p:extLst>
          </p:nvPr>
        </p:nvPicPr>
        <p:blipFill>
          <a:blip r:embed="rId7"/>
          <a:stretch>
            <a:fillRect/>
          </a:stretch>
        </p:blipFill>
        <p:spPr>
          <a:xfrm>
            <a:off x="1333501" y="107787"/>
            <a:ext cx="812800" cy="812800"/>
          </a:xfrm>
          <a:prstGeom prst="rect">
            <a:avLst/>
          </a:prstGeom>
        </p:spPr>
      </p:pic>
      <p:pic>
        <p:nvPicPr>
          <p:cNvPr id="6" name="Audio 5">
            <a:hlinkClick r:id="" action="ppaction://media"/>
            <a:extLst>
              <a:ext uri="{FF2B5EF4-FFF2-40B4-BE49-F238E27FC236}">
                <a16:creationId xmlns:a16="http://schemas.microsoft.com/office/drawing/2014/main" id="{A0FAAB9B-FCD2-9F49-82EB-72F9FC095ED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163300" y="5829300"/>
            <a:ext cx="812800" cy="812800"/>
          </a:xfrm>
          <a:prstGeom prst="rect">
            <a:avLst/>
          </a:prstGeom>
        </p:spPr>
      </p:pic>
      <p:sp>
        <p:nvSpPr>
          <p:cNvPr id="8" name="Content Placeholder 2">
            <a:extLst>
              <a:ext uri="{FF2B5EF4-FFF2-40B4-BE49-F238E27FC236}">
                <a16:creationId xmlns:a16="http://schemas.microsoft.com/office/drawing/2014/main" id="{041A60BD-C3C3-49F4-A3B7-267E4AA36344}"/>
              </a:ext>
            </a:extLst>
          </p:cNvPr>
          <p:cNvSpPr txBox="1">
            <a:spLocks/>
          </p:cNvSpPr>
          <p:nvPr/>
        </p:nvSpPr>
        <p:spPr>
          <a:xfrm>
            <a:off x="5680165" y="2329242"/>
            <a:ext cx="5651864" cy="30242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32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2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4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ctr"/>
            <a:r>
              <a:rPr lang="en-GB" sz="1800" dirty="0">
                <a:solidFill>
                  <a:srgbClr val="212121"/>
                </a:solidFill>
                <a:latin typeface="Lato"/>
              </a:rPr>
              <a:t>Available at ResearchGate: </a:t>
            </a:r>
            <a:r>
              <a:rPr lang="en-GB" sz="1800" dirty="0">
                <a:solidFill>
                  <a:srgbClr val="212121"/>
                </a:solidFill>
                <a:latin typeface="Lato"/>
                <a:hlinkClick r:id="rId8"/>
              </a:rPr>
              <a:t>http://dx.doi.org/10.13140/RG.2.2.22245.12008</a:t>
            </a:r>
            <a:r>
              <a:rPr lang="en-GB" sz="1800" dirty="0">
                <a:solidFill>
                  <a:srgbClr val="212121"/>
                </a:solidFill>
                <a:latin typeface="Lato"/>
              </a:rPr>
              <a:t> </a:t>
            </a:r>
            <a:endParaRPr lang="en-GB" dirty="0"/>
          </a:p>
        </p:txBody>
      </p:sp>
      <p:pic>
        <p:nvPicPr>
          <p:cNvPr id="5" name="Picture 4">
            <a:extLst>
              <a:ext uri="{FF2B5EF4-FFF2-40B4-BE49-F238E27FC236}">
                <a16:creationId xmlns:a16="http://schemas.microsoft.com/office/drawing/2014/main" id="{0EBA7DD5-6EC1-40D9-8811-26545A372345}"/>
              </a:ext>
            </a:extLst>
          </p:cNvPr>
          <p:cNvPicPr>
            <a:picLocks noChangeAspect="1"/>
          </p:cNvPicPr>
          <p:nvPr/>
        </p:nvPicPr>
        <p:blipFill>
          <a:blip r:embed="rId9"/>
          <a:stretch>
            <a:fillRect/>
          </a:stretch>
        </p:blipFill>
        <p:spPr>
          <a:xfrm>
            <a:off x="8008342" y="3355787"/>
            <a:ext cx="2076184" cy="2076184"/>
          </a:xfrm>
          <a:prstGeom prst="rect">
            <a:avLst/>
          </a:prstGeom>
        </p:spPr>
      </p:pic>
      <p:pic>
        <p:nvPicPr>
          <p:cNvPr id="10" name="Picture 9">
            <a:extLst>
              <a:ext uri="{FF2B5EF4-FFF2-40B4-BE49-F238E27FC236}">
                <a16:creationId xmlns:a16="http://schemas.microsoft.com/office/drawing/2014/main" id="{3221C031-FB5A-4BB9-AAE9-5F6BA56F6213}"/>
              </a:ext>
            </a:extLst>
          </p:cNvPr>
          <p:cNvPicPr>
            <a:picLocks noChangeAspect="1"/>
          </p:cNvPicPr>
          <p:nvPr/>
        </p:nvPicPr>
        <p:blipFill>
          <a:blip r:embed="rId10"/>
          <a:stretch>
            <a:fillRect/>
          </a:stretch>
        </p:blipFill>
        <p:spPr>
          <a:xfrm>
            <a:off x="1900301" y="3355787"/>
            <a:ext cx="2164767" cy="2099953"/>
          </a:xfrm>
          <a:prstGeom prst="rect">
            <a:avLst/>
          </a:prstGeom>
        </p:spPr>
      </p:pic>
    </p:spTree>
    <p:extLst>
      <p:ext uri="{BB962C8B-B14F-4D97-AF65-F5344CB8AC3E}">
        <p14:creationId xmlns:p14="http://schemas.microsoft.com/office/powerpoint/2010/main" val="1320971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6979">
        <p15:prstTrans prst="drape"/>
      </p:transition>
    </mc:Choice>
    <mc:Fallback xmlns="">
      <p:transition spd="slow" advTm="169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mediacall" presetSubtype="0" fill="hold" nodeType="withEffect">
                                  <p:stCondLst>
                                    <p:cond delay="7000"/>
                                  </p:stCondLst>
                                  <p:childTnLst>
                                    <p:cmd type="call" cmd="playFrom(0.0)">
                                      <p:cBhvr>
                                        <p:cTn id="8" dur="76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9" repeatCount="0" fill="hold" display="0">
                  <p:stCondLst>
                    <p:cond delay="indefinite"/>
                  </p:stCondLst>
                  <p:endCondLst>
                    <p:cond evt="onStopAudio" delay="0">
                      <p:tgtEl>
                        <p:sldTgt/>
                      </p:tgtEl>
                    </p:cond>
                  </p:endCondLst>
                </p:cTn>
                <p:tgtEl>
                  <p:spTgt spid="7"/>
                </p:tgtEl>
              </p:cMediaNode>
            </p:audio>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7006" objId="7"/>
        <p14:stopEvt time="14916" objId="7"/>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32513F-037F-4230-9CFD-88CA55C03196}"/>
              </a:ext>
            </a:extLst>
          </p:cNvPr>
          <p:cNvSpPr>
            <a:spLocks noGrp="1"/>
          </p:cNvSpPr>
          <p:nvPr>
            <p:ph type="sldNum" sz="quarter" idx="12"/>
          </p:nvPr>
        </p:nvSpPr>
        <p:spPr/>
        <p:txBody>
          <a:bodyPr/>
          <a:lstStyle/>
          <a:p>
            <a:fld id="{B9A2BDF5-FD70-461C-893D-CCA8E3AC75A9}" type="slidenum">
              <a:rPr lang="en-GB" smtClean="0"/>
              <a:pPr/>
              <a:t>2</a:t>
            </a:fld>
            <a:endParaRPr lang="en-GB" dirty="0"/>
          </a:p>
        </p:txBody>
      </p:sp>
      <p:pic>
        <p:nvPicPr>
          <p:cNvPr id="8" name="Picture 7">
            <a:extLst>
              <a:ext uri="{FF2B5EF4-FFF2-40B4-BE49-F238E27FC236}">
                <a16:creationId xmlns:a16="http://schemas.microsoft.com/office/drawing/2014/main" id="{913B9F72-1609-48AE-A896-E28ADC5852A0}"/>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0"/>
                    </a14:imgEffect>
                    <a14:imgEffect>
                      <a14:brightnessContrast contrast="-28000"/>
                    </a14:imgEffect>
                  </a14:imgLayer>
                </a14:imgProps>
              </a:ext>
            </a:extLst>
          </a:blip>
          <a:stretch>
            <a:fillRect/>
          </a:stretch>
        </p:blipFill>
        <p:spPr>
          <a:xfrm>
            <a:off x="0" y="378027"/>
            <a:ext cx="6910604" cy="5742264"/>
          </a:xfrm>
          <a:prstGeom prst="rect">
            <a:avLst/>
          </a:prstGeom>
          <a:ln>
            <a:noFill/>
          </a:ln>
        </p:spPr>
      </p:pic>
      <p:sp>
        <p:nvSpPr>
          <p:cNvPr id="10" name="TextBox 9">
            <a:extLst>
              <a:ext uri="{FF2B5EF4-FFF2-40B4-BE49-F238E27FC236}">
                <a16:creationId xmlns:a16="http://schemas.microsoft.com/office/drawing/2014/main" id="{464E0E8E-5674-4906-AA2D-28BBC0C8C0A3}"/>
              </a:ext>
            </a:extLst>
          </p:cNvPr>
          <p:cNvSpPr txBox="1"/>
          <p:nvPr/>
        </p:nvSpPr>
        <p:spPr>
          <a:xfrm>
            <a:off x="2695318" y="2747038"/>
            <a:ext cx="1519968" cy="923330"/>
          </a:xfrm>
          <a:prstGeom prst="rect">
            <a:avLst/>
          </a:prstGeom>
          <a:noFill/>
        </p:spPr>
        <p:txBody>
          <a:bodyPr wrap="none" rtlCol="0">
            <a:spAutoFit/>
          </a:bodyPr>
          <a:lstStyle/>
          <a:p>
            <a:r>
              <a:rPr lang="en-GB" sz="5400" dirty="0">
                <a:solidFill>
                  <a:schemeClr val="tx1">
                    <a:lumMod val="75000"/>
                    <a:lumOff val="25000"/>
                  </a:schemeClr>
                </a:solidFill>
              </a:rPr>
              <a:t>278 </a:t>
            </a:r>
          </a:p>
        </p:txBody>
      </p:sp>
      <p:graphicFrame>
        <p:nvGraphicFramePr>
          <p:cNvPr id="11" name="Content Placeholder 4">
            <a:extLst>
              <a:ext uri="{FF2B5EF4-FFF2-40B4-BE49-F238E27FC236}">
                <a16:creationId xmlns:a16="http://schemas.microsoft.com/office/drawing/2014/main" id="{CE3916C8-CA90-4E0F-A3EE-17BFFE57F8BF}"/>
              </a:ext>
            </a:extLst>
          </p:cNvPr>
          <p:cNvGraphicFramePr>
            <a:graphicFrameLocks noGrp="1"/>
          </p:cNvGraphicFramePr>
          <p:nvPr>
            <p:ph sz="quarter" idx="13"/>
            <p:extLst>
              <p:ext uri="{D42A27DB-BD31-4B8C-83A1-F6EECF244321}">
                <p14:modId xmlns:p14="http://schemas.microsoft.com/office/powerpoint/2010/main" val="3997039218"/>
              </p:ext>
            </p:extLst>
          </p:nvPr>
        </p:nvGraphicFramePr>
        <p:xfrm>
          <a:off x="5714829" y="1218714"/>
          <a:ext cx="6910604" cy="4685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3AC62662-FBE0-0847-8748-E3B4419EC9E8}"/>
              </a:ext>
            </a:extLst>
          </p:cNvPr>
          <p:cNvSpPr txBox="1"/>
          <p:nvPr/>
        </p:nvSpPr>
        <p:spPr>
          <a:xfrm>
            <a:off x="1524000" y="3561601"/>
            <a:ext cx="4190829" cy="461665"/>
          </a:xfrm>
          <a:prstGeom prst="rect">
            <a:avLst/>
          </a:prstGeom>
          <a:noFill/>
        </p:spPr>
        <p:txBody>
          <a:bodyPr wrap="square" rtlCol="0">
            <a:spAutoFit/>
          </a:bodyPr>
          <a:lstStyle/>
          <a:p>
            <a:r>
              <a:rPr lang="en-US" sz="2400" dirty="0"/>
              <a:t>Economic and Finance Variables</a:t>
            </a:r>
          </a:p>
        </p:txBody>
      </p:sp>
      <p:sp>
        <p:nvSpPr>
          <p:cNvPr id="5" name="TextBox 4">
            <a:extLst>
              <a:ext uri="{FF2B5EF4-FFF2-40B4-BE49-F238E27FC236}">
                <a16:creationId xmlns:a16="http://schemas.microsoft.com/office/drawing/2014/main" id="{BF44F151-2858-4342-B8C4-B1AF174B8A56}"/>
              </a:ext>
            </a:extLst>
          </p:cNvPr>
          <p:cNvSpPr txBox="1"/>
          <p:nvPr/>
        </p:nvSpPr>
        <p:spPr>
          <a:xfrm>
            <a:off x="7816468" y="452550"/>
            <a:ext cx="2707326" cy="646331"/>
          </a:xfrm>
          <a:prstGeom prst="rect">
            <a:avLst/>
          </a:prstGeom>
          <a:noFill/>
        </p:spPr>
        <p:txBody>
          <a:bodyPr wrap="square" rtlCol="0">
            <a:spAutoFit/>
          </a:bodyPr>
          <a:lstStyle/>
          <a:p>
            <a:r>
              <a:rPr lang="en-US" sz="3600" dirty="0"/>
              <a:t>7 Algorithms</a:t>
            </a:r>
          </a:p>
        </p:txBody>
      </p:sp>
      <p:sp>
        <p:nvSpPr>
          <p:cNvPr id="6" name="TextBox 5">
            <a:extLst>
              <a:ext uri="{FF2B5EF4-FFF2-40B4-BE49-F238E27FC236}">
                <a16:creationId xmlns:a16="http://schemas.microsoft.com/office/drawing/2014/main" id="{675042D2-378D-1241-8696-FF548D4CCDE7}"/>
              </a:ext>
            </a:extLst>
          </p:cNvPr>
          <p:cNvSpPr txBox="1"/>
          <p:nvPr/>
        </p:nvSpPr>
        <p:spPr>
          <a:xfrm>
            <a:off x="1916369" y="2779955"/>
            <a:ext cx="5447167" cy="769441"/>
          </a:xfrm>
          <a:prstGeom prst="rect">
            <a:avLst/>
          </a:prstGeom>
          <a:noFill/>
        </p:spPr>
        <p:txBody>
          <a:bodyPr wrap="square" rtlCol="0">
            <a:spAutoFit/>
          </a:bodyPr>
          <a:lstStyle/>
          <a:p>
            <a:r>
              <a:rPr lang="en-US" sz="4400" dirty="0"/>
              <a:t>Research Design</a:t>
            </a:r>
          </a:p>
        </p:txBody>
      </p:sp>
      <p:pic>
        <p:nvPicPr>
          <p:cNvPr id="9" name="Picture 8">
            <a:extLst>
              <a:ext uri="{FF2B5EF4-FFF2-40B4-BE49-F238E27FC236}">
                <a16:creationId xmlns:a16="http://schemas.microsoft.com/office/drawing/2014/main" id="{C69CC569-0CA5-482B-9FB8-F073F5FDDA9C}"/>
              </a:ext>
            </a:extLst>
          </p:cNvPr>
          <p:cNvPicPr>
            <a:picLocks noChangeAspect="1"/>
          </p:cNvPicPr>
          <p:nvPr/>
        </p:nvPicPr>
        <p:blipFill>
          <a:blip r:embed="rId13"/>
          <a:stretch>
            <a:fillRect/>
          </a:stretch>
        </p:blipFill>
        <p:spPr>
          <a:xfrm>
            <a:off x="6859559" y="43057"/>
            <a:ext cx="4552994" cy="6858000"/>
          </a:xfrm>
          <a:prstGeom prst="rect">
            <a:avLst/>
          </a:prstGeom>
        </p:spPr>
      </p:pic>
      <p:sp>
        <p:nvSpPr>
          <p:cNvPr id="12" name="TextBox 11">
            <a:extLst>
              <a:ext uri="{FF2B5EF4-FFF2-40B4-BE49-F238E27FC236}">
                <a16:creationId xmlns:a16="http://schemas.microsoft.com/office/drawing/2014/main" id="{50705948-0AF1-4372-B8FD-BD003EC08BCF}"/>
              </a:ext>
            </a:extLst>
          </p:cNvPr>
          <p:cNvSpPr txBox="1"/>
          <p:nvPr/>
        </p:nvSpPr>
        <p:spPr>
          <a:xfrm>
            <a:off x="1893679" y="2776518"/>
            <a:ext cx="6428301" cy="769441"/>
          </a:xfrm>
          <a:prstGeom prst="rect">
            <a:avLst/>
          </a:prstGeom>
          <a:noFill/>
        </p:spPr>
        <p:txBody>
          <a:bodyPr wrap="square" rtlCol="0">
            <a:spAutoFit/>
          </a:bodyPr>
          <a:lstStyle/>
          <a:p>
            <a:r>
              <a:rPr lang="en-US" sz="4400" dirty="0"/>
              <a:t>Daily Directional Prediction</a:t>
            </a:r>
          </a:p>
        </p:txBody>
      </p:sp>
      <p:pic>
        <p:nvPicPr>
          <p:cNvPr id="7" name="Audio 6">
            <a:hlinkClick r:id="" action="ppaction://media"/>
            <a:extLst>
              <a:ext uri="{FF2B5EF4-FFF2-40B4-BE49-F238E27FC236}">
                <a16:creationId xmlns:a16="http://schemas.microsoft.com/office/drawing/2014/main" id="{063CE33E-D961-C948-98C9-BABA83492B39}"/>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017026991"/>
      </p:ext>
    </p:extLst>
  </p:cSld>
  <p:clrMapOvr>
    <a:masterClrMapping/>
  </p:clrMapOvr>
  <mc:AlternateContent xmlns:mc="http://schemas.openxmlformats.org/markup-compatibility/2006" xmlns:p14="http://schemas.microsoft.com/office/powerpoint/2010/main">
    <mc:Choice Requires="p14">
      <p:transition spd="slow" p14:dur="2000" advTm="77817"/>
    </mc:Choice>
    <mc:Fallback xmlns="">
      <p:transition spd="slow" advTm="77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3" presetClass="exit" presetSubtype="10" fill="hold" grpId="1" nodeType="withEffect">
                                  <p:stCondLst>
                                    <p:cond delay="0"/>
                                  </p:stCondLst>
                                  <p:childTnLst>
                                    <p:animEffect transition="out" filter="blinds(horizont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out)">
                                      <p:cBhvr>
                                        <p:cTn id="24" dur="2000"/>
                                        <p:tgtEl>
                                          <p:spTgt spid="8"/>
                                        </p:tgtEl>
                                      </p:cBhvr>
                                    </p:animEffect>
                                  </p:childTnLst>
                                </p:cTn>
                              </p:par>
                              <p:par>
                                <p:cTn id="25" presetID="3" presetClass="exit" presetSubtype="10" fill="hold" grpId="1" nodeType="withEffect">
                                  <p:stCondLst>
                                    <p:cond delay="0"/>
                                  </p:stCondLst>
                                  <p:childTnLst>
                                    <p:animEffect transition="out" filter="blinds(horizontal)">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par>
                          <p:cTn id="28" fill="hold">
                            <p:stCondLst>
                              <p:cond delay="2000"/>
                            </p:stCondLst>
                            <p:childTnLst>
                              <p:par>
                                <p:cTn id="29" presetID="6" presetClass="entr" presetSubtype="32"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ircle(out)">
                                      <p:cBhvr>
                                        <p:cTn id="31" dur="2000"/>
                                        <p:tgtEl>
                                          <p:spTgt spid="10"/>
                                        </p:tgtEl>
                                      </p:cBhvr>
                                    </p:animEffect>
                                  </p:childTnLst>
                                </p:cTn>
                              </p:par>
                              <p:par>
                                <p:cTn id="32" presetID="6" presetClass="entr" presetSubtype="32"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circle(out)">
                                      <p:cBhvr>
                                        <p:cTn id="34" dur="20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childTnLst>
                          </p:cTn>
                        </p:par>
                        <p:par>
                          <p:cTn id="47" fill="hold">
                            <p:stCondLst>
                              <p:cond delay="500"/>
                            </p:stCondLst>
                            <p:childTnLst>
                              <p:par>
                                <p:cTn id="48" presetID="1" presetClass="exit" presetSubtype="0" fill="hold" nodeType="afterEffect">
                                  <p:stCondLst>
                                    <p:cond delay="0"/>
                                  </p:stCondLst>
                                  <p:childTnLst>
                                    <p:set>
                                      <p:cBhvr>
                                        <p:cTn id="49" dur="1" fill="hold">
                                          <p:stCondLst>
                                            <p:cond delay="0"/>
                                          </p:stCondLst>
                                        </p:cTn>
                                        <p:tgtEl>
                                          <p:spTgt spid="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
                                            <p:graphicEl>
                                              <a:dgm id="{4827D5F7-6018-4B69-83D7-E19DECB81F78}"/>
                                            </p:graphicEl>
                                          </p:spTgt>
                                        </p:tgtEl>
                                        <p:attrNameLst>
                                          <p:attrName>style.visibility</p:attrName>
                                        </p:attrNameLst>
                                      </p:cBhvr>
                                      <p:to>
                                        <p:strVal val="visible"/>
                                      </p:to>
                                    </p:set>
                                    <p:animEffect transition="in" filter="blinds(horizontal)">
                                      <p:cBhvr>
                                        <p:cTn id="54" dur="500"/>
                                        <p:tgtEl>
                                          <p:spTgt spid="11">
                                            <p:graphicEl>
                                              <a:dgm id="{4827D5F7-6018-4B69-83D7-E19DECB81F78}"/>
                                            </p:graphicEl>
                                          </p:spTgt>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1">
                                            <p:graphicEl>
                                              <a:dgm id="{625D9CC5-FB3D-4123-A3C2-3F3DEBAF2FB9}"/>
                                            </p:graphicEl>
                                          </p:spTgt>
                                        </p:tgtEl>
                                        <p:attrNameLst>
                                          <p:attrName>style.visibility</p:attrName>
                                        </p:attrNameLst>
                                      </p:cBhvr>
                                      <p:to>
                                        <p:strVal val="visible"/>
                                      </p:to>
                                    </p:set>
                                    <p:animEffect transition="in" filter="blinds(horizontal)">
                                      <p:cBhvr>
                                        <p:cTn id="57" dur="500"/>
                                        <p:tgtEl>
                                          <p:spTgt spid="11">
                                            <p:graphicEl>
                                              <a:dgm id="{625D9CC5-FB3D-4123-A3C2-3F3DEBAF2FB9}"/>
                                            </p:graphicEl>
                                          </p:spTgt>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1">
                                            <p:graphicEl>
                                              <a:dgm id="{50235712-9E12-4E73-84A7-544758A1EA5F}"/>
                                            </p:graphicEl>
                                          </p:spTgt>
                                        </p:tgtEl>
                                        <p:attrNameLst>
                                          <p:attrName>style.visibility</p:attrName>
                                        </p:attrNameLst>
                                      </p:cBhvr>
                                      <p:to>
                                        <p:strVal val="visible"/>
                                      </p:to>
                                    </p:set>
                                    <p:animEffect transition="in" filter="blinds(horizontal)">
                                      <p:cBhvr>
                                        <p:cTn id="60" dur="500"/>
                                        <p:tgtEl>
                                          <p:spTgt spid="11">
                                            <p:graphicEl>
                                              <a:dgm id="{50235712-9E12-4E73-84A7-544758A1EA5F}"/>
                                            </p:graphicEl>
                                          </p:spTgt>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1">
                                            <p:graphicEl>
                                              <a:dgm id="{0F853D4B-093A-4D68-AF37-D60F635A263F}"/>
                                            </p:graphicEl>
                                          </p:spTgt>
                                        </p:tgtEl>
                                        <p:attrNameLst>
                                          <p:attrName>style.visibility</p:attrName>
                                        </p:attrNameLst>
                                      </p:cBhvr>
                                      <p:to>
                                        <p:strVal val="visible"/>
                                      </p:to>
                                    </p:set>
                                    <p:animEffect transition="in" filter="blinds(horizontal)">
                                      <p:cBhvr>
                                        <p:cTn id="63" dur="500"/>
                                        <p:tgtEl>
                                          <p:spTgt spid="11">
                                            <p:graphicEl>
                                              <a:dgm id="{0F853D4B-093A-4D68-AF37-D60F635A263F}"/>
                                            </p:graphicEl>
                                          </p:spTgt>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1">
                                            <p:graphicEl>
                                              <a:dgm id="{6BDA5B4B-50B8-4E21-8B18-752C86BF45C1}"/>
                                            </p:graphicEl>
                                          </p:spTgt>
                                        </p:tgtEl>
                                        <p:attrNameLst>
                                          <p:attrName>style.visibility</p:attrName>
                                        </p:attrNameLst>
                                      </p:cBhvr>
                                      <p:to>
                                        <p:strVal val="visible"/>
                                      </p:to>
                                    </p:set>
                                    <p:animEffect transition="in" filter="blinds(horizontal)">
                                      <p:cBhvr>
                                        <p:cTn id="66" dur="500"/>
                                        <p:tgtEl>
                                          <p:spTgt spid="11">
                                            <p:graphicEl>
                                              <a:dgm id="{6BDA5B4B-50B8-4E21-8B18-752C86BF45C1}"/>
                                            </p:graphicEl>
                                          </p:spTgt>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1">
                                            <p:graphicEl>
                                              <a:dgm id="{2F60E823-0129-49CB-9868-F9DF626832E1}"/>
                                            </p:graphicEl>
                                          </p:spTgt>
                                        </p:tgtEl>
                                        <p:attrNameLst>
                                          <p:attrName>style.visibility</p:attrName>
                                        </p:attrNameLst>
                                      </p:cBhvr>
                                      <p:to>
                                        <p:strVal val="visible"/>
                                      </p:to>
                                    </p:set>
                                    <p:animEffect transition="in" filter="blinds(horizontal)">
                                      <p:cBhvr>
                                        <p:cTn id="69" dur="500"/>
                                        <p:tgtEl>
                                          <p:spTgt spid="11">
                                            <p:graphicEl>
                                              <a:dgm id="{2F60E823-0129-49CB-9868-F9DF626832E1}"/>
                                            </p:graphicEl>
                                          </p:spTgt>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1">
                                            <p:graphicEl>
                                              <a:dgm id="{7F09B5A6-1BC3-4739-A2FE-86F7098EAC60}"/>
                                            </p:graphicEl>
                                          </p:spTgt>
                                        </p:tgtEl>
                                        <p:attrNameLst>
                                          <p:attrName>style.visibility</p:attrName>
                                        </p:attrNameLst>
                                      </p:cBhvr>
                                      <p:to>
                                        <p:strVal val="visible"/>
                                      </p:to>
                                    </p:set>
                                    <p:animEffect transition="in" filter="blinds(horizontal)">
                                      <p:cBhvr>
                                        <p:cTn id="72" dur="500"/>
                                        <p:tgtEl>
                                          <p:spTgt spid="11">
                                            <p:graphicEl>
                                              <a:dgm id="{7F09B5A6-1BC3-4739-A2FE-86F7098EAC60}"/>
                                            </p:graphicEl>
                                          </p:spTgt>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1">
                                            <p:graphicEl>
                                              <a:dgm id="{23D6D286-D18F-47DE-9258-03CCD250B5DD}"/>
                                            </p:graphicEl>
                                          </p:spTgt>
                                        </p:tgtEl>
                                        <p:attrNameLst>
                                          <p:attrName>style.visibility</p:attrName>
                                        </p:attrNameLst>
                                      </p:cBhvr>
                                      <p:to>
                                        <p:strVal val="visible"/>
                                      </p:to>
                                    </p:set>
                                    <p:animEffect transition="in" filter="blinds(horizontal)">
                                      <p:cBhvr>
                                        <p:cTn id="75" dur="500"/>
                                        <p:tgtEl>
                                          <p:spTgt spid="11">
                                            <p:graphicEl>
                                              <a:dgm id="{23D6D286-D18F-47DE-9258-03CCD250B5DD}"/>
                                            </p:graphicEl>
                                          </p:spTgt>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1">
                                            <p:graphicEl>
                                              <a:dgm id="{9715A0FA-5938-424E-AABC-5932A44E091F}"/>
                                            </p:graphicEl>
                                          </p:spTgt>
                                        </p:tgtEl>
                                        <p:attrNameLst>
                                          <p:attrName>style.visibility</p:attrName>
                                        </p:attrNameLst>
                                      </p:cBhvr>
                                      <p:to>
                                        <p:strVal val="visible"/>
                                      </p:to>
                                    </p:set>
                                    <p:animEffect transition="in" filter="blinds(horizontal)">
                                      <p:cBhvr>
                                        <p:cTn id="78" dur="500"/>
                                        <p:tgtEl>
                                          <p:spTgt spid="11">
                                            <p:graphicEl>
                                              <a:dgm id="{9715A0FA-5938-424E-AABC-5932A44E091F}"/>
                                            </p:graphicEl>
                                          </p:spTgt>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11">
                                            <p:graphicEl>
                                              <a:dgm id="{E86A3240-7EC6-45F8-8A96-A15F869B82A8}"/>
                                            </p:graphicEl>
                                          </p:spTgt>
                                        </p:tgtEl>
                                        <p:attrNameLst>
                                          <p:attrName>style.visibility</p:attrName>
                                        </p:attrNameLst>
                                      </p:cBhvr>
                                      <p:to>
                                        <p:strVal val="visible"/>
                                      </p:to>
                                    </p:set>
                                    <p:animEffect transition="in" filter="blinds(horizontal)">
                                      <p:cBhvr>
                                        <p:cTn id="81" dur="500"/>
                                        <p:tgtEl>
                                          <p:spTgt spid="11">
                                            <p:graphicEl>
                                              <a:dgm id="{E86A3240-7EC6-45F8-8A96-A15F869B82A8}"/>
                                            </p:graphicEl>
                                          </p:spTgt>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11">
                                            <p:graphicEl>
                                              <a:dgm id="{0D627573-1D16-44F8-BDEB-C0EE90A04C7F}"/>
                                            </p:graphicEl>
                                          </p:spTgt>
                                        </p:tgtEl>
                                        <p:attrNameLst>
                                          <p:attrName>style.visibility</p:attrName>
                                        </p:attrNameLst>
                                      </p:cBhvr>
                                      <p:to>
                                        <p:strVal val="visible"/>
                                      </p:to>
                                    </p:set>
                                    <p:animEffect transition="in" filter="blinds(horizontal)">
                                      <p:cBhvr>
                                        <p:cTn id="84" dur="500"/>
                                        <p:tgtEl>
                                          <p:spTgt spid="11">
                                            <p:graphicEl>
                                              <a:dgm id="{0D627573-1D16-44F8-BDEB-C0EE90A04C7F}"/>
                                            </p:graphicEl>
                                          </p:spTgt>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11">
                                            <p:graphicEl>
                                              <a:dgm id="{4171B4C5-C5F7-4B7A-86F6-80875715CAF0}"/>
                                            </p:graphicEl>
                                          </p:spTgt>
                                        </p:tgtEl>
                                        <p:attrNameLst>
                                          <p:attrName>style.visibility</p:attrName>
                                        </p:attrNameLst>
                                      </p:cBhvr>
                                      <p:to>
                                        <p:strVal val="visible"/>
                                      </p:to>
                                    </p:set>
                                    <p:animEffect transition="in" filter="blinds(horizontal)">
                                      <p:cBhvr>
                                        <p:cTn id="87" dur="500"/>
                                        <p:tgtEl>
                                          <p:spTgt spid="11">
                                            <p:graphicEl>
                                              <a:dgm id="{4171B4C5-C5F7-4B7A-86F6-80875715CAF0}"/>
                                            </p:graphicEl>
                                          </p:spTgt>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11">
                                            <p:graphicEl>
                                              <a:dgm id="{3A66F943-585B-41DB-AB5E-96C7F1392BBB}"/>
                                            </p:graphicEl>
                                          </p:spTgt>
                                        </p:tgtEl>
                                        <p:attrNameLst>
                                          <p:attrName>style.visibility</p:attrName>
                                        </p:attrNameLst>
                                      </p:cBhvr>
                                      <p:to>
                                        <p:strVal val="visible"/>
                                      </p:to>
                                    </p:set>
                                    <p:animEffect transition="in" filter="blinds(horizontal)">
                                      <p:cBhvr>
                                        <p:cTn id="90" dur="500"/>
                                        <p:tgtEl>
                                          <p:spTgt spid="11">
                                            <p:graphicEl>
                                              <a:dgm id="{3A66F943-585B-41DB-AB5E-96C7F1392B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1" fill="hold" display="0">
                  <p:stCondLst>
                    <p:cond delay="indefinite"/>
                  </p:stCondLst>
                  <p:endCondLst>
                    <p:cond evt="onStopAudio" delay="0">
                      <p:tgtEl>
                        <p:sldTgt/>
                      </p:tgtEl>
                    </p:cond>
                  </p:endCondLst>
                </p:cTn>
                <p:tgtEl>
                  <p:spTgt spid="7"/>
                </p:tgtEl>
              </p:cMediaNode>
            </p:audio>
          </p:childTnLst>
        </p:cTn>
      </p:par>
    </p:tnLst>
    <p:bldLst>
      <p:bldP spid="10" grpId="0"/>
      <p:bldGraphic spid="11" grpId="0" uiExpand="1">
        <p:bldSub>
          <a:bldDgm bld="one"/>
        </p:bldSub>
      </p:bldGraphic>
      <p:bldP spid="3" grpId="0"/>
      <p:bldP spid="5" grpId="0"/>
      <p:bldP spid="6" grpId="0"/>
      <p:bldP spid="6" grpId="1"/>
      <p:bldP spid="12" grpId="0"/>
      <p:bldP spid="1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69C5123-5AD7-4A53-935B-583B5C729881}"/>
              </a:ext>
            </a:extLst>
          </p:cNvPr>
          <p:cNvSpPr/>
          <p:nvPr/>
        </p:nvSpPr>
        <p:spPr>
          <a:xfrm>
            <a:off x="5431322" y="1130968"/>
            <a:ext cx="3387825" cy="5531621"/>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15CE24B9-E724-4A53-842A-C83D9676FCE6}"/>
              </a:ext>
            </a:extLst>
          </p:cNvPr>
          <p:cNvSpPr/>
          <p:nvPr/>
        </p:nvSpPr>
        <p:spPr>
          <a:xfrm>
            <a:off x="787584" y="567835"/>
            <a:ext cx="5709468" cy="6094755"/>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C6720EE-A9A8-472F-8356-8F779709AA12}"/>
              </a:ext>
            </a:extLst>
          </p:cNvPr>
          <p:cNvSpPr txBox="1"/>
          <p:nvPr/>
        </p:nvSpPr>
        <p:spPr>
          <a:xfrm>
            <a:off x="1531984" y="195410"/>
            <a:ext cx="3899338" cy="367862"/>
          </a:xfrm>
          <a:prstGeom prst="rect">
            <a:avLst/>
          </a:prstGeom>
          <a:noFill/>
        </p:spPr>
        <p:txBody>
          <a:bodyPr wrap="square" rtlCol="0">
            <a:spAutoFit/>
          </a:bodyPr>
          <a:lstStyle/>
          <a:p>
            <a:pPr algn="ctr"/>
            <a:r>
              <a:rPr lang="en-GB" b="1" dirty="0"/>
              <a:t>1. Training and model selection</a:t>
            </a:r>
          </a:p>
        </p:txBody>
      </p:sp>
      <p:sp>
        <p:nvSpPr>
          <p:cNvPr id="7" name="TextBox 6">
            <a:extLst>
              <a:ext uri="{FF2B5EF4-FFF2-40B4-BE49-F238E27FC236}">
                <a16:creationId xmlns:a16="http://schemas.microsoft.com/office/drawing/2014/main" id="{F2AD4C8C-CE73-4FA0-ACD0-C60A89405822}"/>
              </a:ext>
            </a:extLst>
          </p:cNvPr>
          <p:cNvSpPr txBox="1"/>
          <p:nvPr/>
        </p:nvSpPr>
        <p:spPr>
          <a:xfrm>
            <a:off x="787585" y="631357"/>
            <a:ext cx="5709467" cy="646331"/>
          </a:xfrm>
          <a:prstGeom prst="rect">
            <a:avLst/>
          </a:prstGeom>
          <a:noFill/>
        </p:spPr>
        <p:txBody>
          <a:bodyPr wrap="square">
            <a:spAutoFit/>
          </a:bodyPr>
          <a:lstStyle/>
          <a:p>
            <a:pPr algn="ctr"/>
            <a:r>
              <a:rPr lang="en-US" altLang="zh-CN" sz="1800" b="0" i="0" u="none" strike="noStrike" baseline="0" dirty="0">
                <a:latin typeface="Calibri" panose="020F0502020204030204" pitchFamily="34" charset="0"/>
                <a:ea typeface="宋体" panose="02010600030101010101" pitchFamily="2" charset="-122"/>
              </a:rPr>
              <a:t>k-fold cross-validation</a:t>
            </a:r>
          </a:p>
          <a:p>
            <a:pPr algn="ctr"/>
            <a:r>
              <a:rPr lang="en-US" altLang="zh-CN" dirty="0">
                <a:latin typeface="Calibri" panose="020F0502020204030204" pitchFamily="34" charset="0"/>
                <a:ea typeface="宋体" panose="02010600030101010101" pitchFamily="2" charset="-122"/>
              </a:rPr>
              <a:t>With dynamic hyper parameter setting </a:t>
            </a:r>
            <a:r>
              <a:rPr lang="en-US" altLang="zh-CN" sz="1800" b="0" i="0" u="none" strike="noStrike" baseline="0" dirty="0">
                <a:latin typeface="Calibri" panose="020F0502020204030204" pitchFamily="34" charset="0"/>
                <a:ea typeface="宋体" panose="02010600030101010101" pitchFamily="2" charset="-122"/>
              </a:rPr>
              <a:t> </a:t>
            </a:r>
            <a:endParaRPr lang="en-GB" dirty="0"/>
          </a:p>
        </p:txBody>
      </p:sp>
      <p:grpSp>
        <p:nvGrpSpPr>
          <p:cNvPr id="20" name="Group 19">
            <a:extLst>
              <a:ext uri="{FF2B5EF4-FFF2-40B4-BE49-F238E27FC236}">
                <a16:creationId xmlns:a16="http://schemas.microsoft.com/office/drawing/2014/main" id="{943F7F79-6064-4A52-86EB-E8D7E2166BC1}"/>
              </a:ext>
            </a:extLst>
          </p:cNvPr>
          <p:cNvGrpSpPr/>
          <p:nvPr/>
        </p:nvGrpSpPr>
        <p:grpSpPr>
          <a:xfrm>
            <a:off x="921865" y="1383493"/>
            <a:ext cx="5436963" cy="1191264"/>
            <a:chOff x="885771" y="2129451"/>
            <a:chExt cx="5436963" cy="1191264"/>
          </a:xfrm>
        </p:grpSpPr>
        <p:sp>
          <p:nvSpPr>
            <p:cNvPr id="8" name="Flowchart: Multidocument 7">
              <a:extLst>
                <a:ext uri="{FF2B5EF4-FFF2-40B4-BE49-F238E27FC236}">
                  <a16:creationId xmlns:a16="http://schemas.microsoft.com/office/drawing/2014/main" id="{B57E06DB-1540-40B5-985E-6D11D927EA60}"/>
                </a:ext>
              </a:extLst>
            </p:cNvPr>
            <p:cNvSpPr/>
            <p:nvPr/>
          </p:nvSpPr>
          <p:spPr>
            <a:xfrm>
              <a:off x="2278117" y="2153514"/>
              <a:ext cx="1415578" cy="1167201"/>
            </a:xfrm>
            <a:prstGeom prst="flowChartMultidocument">
              <a:avLst/>
            </a:prstGeom>
            <a:ln>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dirty="0"/>
                <a:t>Models hyperparameter matrix</a:t>
              </a:r>
            </a:p>
          </p:txBody>
        </p:sp>
        <p:sp>
          <p:nvSpPr>
            <p:cNvPr id="9" name="Flowchart: Document 8">
              <a:extLst>
                <a:ext uri="{FF2B5EF4-FFF2-40B4-BE49-F238E27FC236}">
                  <a16:creationId xmlns:a16="http://schemas.microsoft.com/office/drawing/2014/main" id="{28708CC6-DBA8-4F4B-832A-E0ED8F40F24B}"/>
                </a:ext>
              </a:extLst>
            </p:cNvPr>
            <p:cNvSpPr/>
            <p:nvPr/>
          </p:nvSpPr>
          <p:spPr>
            <a:xfrm>
              <a:off x="5525193" y="2314117"/>
              <a:ext cx="797541" cy="669499"/>
            </a:xfrm>
            <a:prstGeom prst="flowChartDocumen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Algo X Selected model</a:t>
              </a:r>
            </a:p>
          </p:txBody>
        </p:sp>
        <p:sp>
          <p:nvSpPr>
            <p:cNvPr id="10" name="Rectangle: Rounded Corners 9">
              <a:extLst>
                <a:ext uri="{FF2B5EF4-FFF2-40B4-BE49-F238E27FC236}">
                  <a16:creationId xmlns:a16="http://schemas.microsoft.com/office/drawing/2014/main" id="{A4924DF6-B772-4E29-9376-EA946A96BC0D}"/>
                </a:ext>
              </a:extLst>
            </p:cNvPr>
            <p:cNvSpPr/>
            <p:nvPr/>
          </p:nvSpPr>
          <p:spPr>
            <a:xfrm>
              <a:off x="885771" y="2338180"/>
              <a:ext cx="926431" cy="710001"/>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Algo 1</a:t>
              </a:r>
            </a:p>
          </p:txBody>
        </p:sp>
        <p:sp>
          <p:nvSpPr>
            <p:cNvPr id="13" name="Arrow: Curved Down 12">
              <a:extLst>
                <a:ext uri="{FF2B5EF4-FFF2-40B4-BE49-F238E27FC236}">
                  <a16:creationId xmlns:a16="http://schemas.microsoft.com/office/drawing/2014/main" id="{D6708E57-B5FB-469D-B0AA-4523CA7A9E0B}"/>
                </a:ext>
              </a:extLst>
            </p:cNvPr>
            <p:cNvSpPr/>
            <p:nvPr/>
          </p:nvSpPr>
          <p:spPr>
            <a:xfrm>
              <a:off x="4108784" y="2129451"/>
              <a:ext cx="950495" cy="369332"/>
            </a:xfrm>
            <a:prstGeom prst="curvedDown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Arrow: Curved Down 13">
              <a:extLst>
                <a:ext uri="{FF2B5EF4-FFF2-40B4-BE49-F238E27FC236}">
                  <a16:creationId xmlns:a16="http://schemas.microsoft.com/office/drawing/2014/main" id="{5D5E9906-581B-41F7-9C24-636A664D7EEE}"/>
                </a:ext>
              </a:extLst>
            </p:cNvPr>
            <p:cNvSpPr/>
            <p:nvPr/>
          </p:nvSpPr>
          <p:spPr>
            <a:xfrm rot="10800000">
              <a:off x="4108783" y="2750849"/>
              <a:ext cx="950495" cy="369332"/>
            </a:xfrm>
            <a:prstGeom prst="curvedDown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5E9A8821-B7EA-4F6E-AF5D-D549E2B8A782}"/>
                </a:ext>
              </a:extLst>
            </p:cNvPr>
            <p:cNvSpPr txBox="1"/>
            <p:nvPr/>
          </p:nvSpPr>
          <p:spPr>
            <a:xfrm>
              <a:off x="4108782" y="2281422"/>
              <a:ext cx="950495" cy="646331"/>
            </a:xfrm>
            <a:prstGeom prst="rect">
              <a:avLst/>
            </a:prstGeom>
            <a:noFill/>
            <a:ln>
              <a:noFill/>
            </a:ln>
          </p:spPr>
          <p:txBody>
            <a:bodyPr wrap="square" rtlCol="0">
              <a:spAutoFit/>
            </a:bodyPr>
            <a:lstStyle/>
            <a:p>
              <a:pPr algn="ctr"/>
              <a:r>
                <a:rPr lang="en-GB" sz="1200" dirty="0"/>
                <a:t>K-fold Cross-validation</a:t>
              </a:r>
            </a:p>
          </p:txBody>
        </p:sp>
        <p:sp>
          <p:nvSpPr>
            <p:cNvPr id="17" name="Arrow: Right 16">
              <a:extLst>
                <a:ext uri="{FF2B5EF4-FFF2-40B4-BE49-F238E27FC236}">
                  <a16:creationId xmlns:a16="http://schemas.microsoft.com/office/drawing/2014/main" id="{39DD401A-EC3D-460B-8A88-7E41FA37447C}"/>
                </a:ext>
              </a:extLst>
            </p:cNvPr>
            <p:cNvSpPr/>
            <p:nvPr/>
          </p:nvSpPr>
          <p:spPr>
            <a:xfrm>
              <a:off x="3814011" y="2494184"/>
              <a:ext cx="256812" cy="369332"/>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7CBAF690-214D-4DD0-8558-7525F4B9F6D6}"/>
                </a:ext>
              </a:extLst>
            </p:cNvPr>
            <p:cNvSpPr/>
            <p:nvPr/>
          </p:nvSpPr>
          <p:spPr>
            <a:xfrm>
              <a:off x="5138416" y="2494184"/>
              <a:ext cx="256812" cy="369332"/>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F2628154-72AC-4310-9FB2-A1CCF74834B9}"/>
                </a:ext>
              </a:extLst>
            </p:cNvPr>
            <p:cNvSpPr/>
            <p:nvPr/>
          </p:nvSpPr>
          <p:spPr>
            <a:xfrm>
              <a:off x="1932518" y="2530279"/>
              <a:ext cx="256812" cy="369332"/>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87B37FF3-0F15-433B-AE98-57C6C83C55B0}"/>
              </a:ext>
            </a:extLst>
          </p:cNvPr>
          <p:cNvGrpSpPr/>
          <p:nvPr/>
        </p:nvGrpSpPr>
        <p:grpSpPr>
          <a:xfrm>
            <a:off x="921865" y="2637863"/>
            <a:ext cx="5436963" cy="1191264"/>
            <a:chOff x="885771" y="2129451"/>
            <a:chExt cx="5436963" cy="1191264"/>
          </a:xfrm>
          <a:solidFill>
            <a:schemeClr val="tx1">
              <a:lumMod val="65000"/>
              <a:lumOff val="35000"/>
            </a:schemeClr>
          </a:solidFill>
        </p:grpSpPr>
        <p:sp>
          <p:nvSpPr>
            <p:cNvPr id="22" name="Flowchart: Multidocument 21">
              <a:extLst>
                <a:ext uri="{FF2B5EF4-FFF2-40B4-BE49-F238E27FC236}">
                  <a16:creationId xmlns:a16="http://schemas.microsoft.com/office/drawing/2014/main" id="{B473A41E-454A-49BF-92A0-35CCE136C8E8}"/>
                </a:ext>
              </a:extLst>
            </p:cNvPr>
            <p:cNvSpPr/>
            <p:nvPr/>
          </p:nvSpPr>
          <p:spPr>
            <a:xfrm>
              <a:off x="2278117" y="2153514"/>
              <a:ext cx="1415578" cy="1167201"/>
            </a:xfrm>
            <a:prstGeom prst="flowChartMultidocument">
              <a:avLst/>
            </a:prstGeom>
            <a:solidFill>
              <a:schemeClr val="bg1"/>
            </a:solidFill>
            <a:ln>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dirty="0"/>
                <a:t>Models hyperparameter matrix</a:t>
              </a:r>
            </a:p>
          </p:txBody>
        </p:sp>
        <p:sp>
          <p:nvSpPr>
            <p:cNvPr id="23" name="Flowchart: Document 22">
              <a:extLst>
                <a:ext uri="{FF2B5EF4-FFF2-40B4-BE49-F238E27FC236}">
                  <a16:creationId xmlns:a16="http://schemas.microsoft.com/office/drawing/2014/main" id="{30E6AD13-14C9-41D9-95F9-E18891A33060}"/>
                </a:ext>
              </a:extLst>
            </p:cNvPr>
            <p:cNvSpPr/>
            <p:nvPr/>
          </p:nvSpPr>
          <p:spPr>
            <a:xfrm>
              <a:off x="5525193" y="2314117"/>
              <a:ext cx="797541" cy="669499"/>
            </a:xfrm>
            <a:prstGeom prst="flowChartDocumen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Algo 2 Selected model</a:t>
              </a:r>
            </a:p>
          </p:txBody>
        </p:sp>
        <p:sp>
          <p:nvSpPr>
            <p:cNvPr id="24" name="Rectangle: Rounded Corners 23">
              <a:extLst>
                <a:ext uri="{FF2B5EF4-FFF2-40B4-BE49-F238E27FC236}">
                  <a16:creationId xmlns:a16="http://schemas.microsoft.com/office/drawing/2014/main" id="{120B8A1B-A6E5-46FB-9E3E-F4BA03DB33B4}"/>
                </a:ext>
              </a:extLst>
            </p:cNvPr>
            <p:cNvSpPr/>
            <p:nvPr/>
          </p:nvSpPr>
          <p:spPr>
            <a:xfrm>
              <a:off x="885771" y="2338180"/>
              <a:ext cx="926431" cy="710001"/>
            </a:xfrm>
            <a:prstGeom prst="round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Algo 2</a:t>
              </a:r>
            </a:p>
          </p:txBody>
        </p:sp>
        <p:sp>
          <p:nvSpPr>
            <p:cNvPr id="25" name="Arrow: Curved Down 24">
              <a:extLst>
                <a:ext uri="{FF2B5EF4-FFF2-40B4-BE49-F238E27FC236}">
                  <a16:creationId xmlns:a16="http://schemas.microsoft.com/office/drawing/2014/main" id="{026925E6-5F9B-4071-B80E-62BE28A435FF}"/>
                </a:ext>
              </a:extLst>
            </p:cNvPr>
            <p:cNvSpPr/>
            <p:nvPr/>
          </p:nvSpPr>
          <p:spPr>
            <a:xfrm>
              <a:off x="4108784" y="2129451"/>
              <a:ext cx="950495" cy="369332"/>
            </a:xfrm>
            <a:prstGeom prst="curvedDown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Arrow: Curved Down 25">
              <a:extLst>
                <a:ext uri="{FF2B5EF4-FFF2-40B4-BE49-F238E27FC236}">
                  <a16:creationId xmlns:a16="http://schemas.microsoft.com/office/drawing/2014/main" id="{6C74E4CD-001F-4DCC-9696-C822EC6C8682}"/>
                </a:ext>
              </a:extLst>
            </p:cNvPr>
            <p:cNvSpPr/>
            <p:nvPr/>
          </p:nvSpPr>
          <p:spPr>
            <a:xfrm rot="10800000">
              <a:off x="4108783" y="2750849"/>
              <a:ext cx="950495" cy="369332"/>
            </a:xfrm>
            <a:prstGeom prst="curvedDown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Box 26">
              <a:extLst>
                <a:ext uri="{FF2B5EF4-FFF2-40B4-BE49-F238E27FC236}">
                  <a16:creationId xmlns:a16="http://schemas.microsoft.com/office/drawing/2014/main" id="{FA0C54DA-BD66-4EEB-B42C-B5C77B139BA2}"/>
                </a:ext>
              </a:extLst>
            </p:cNvPr>
            <p:cNvSpPr txBox="1"/>
            <p:nvPr/>
          </p:nvSpPr>
          <p:spPr>
            <a:xfrm>
              <a:off x="4108782" y="2281422"/>
              <a:ext cx="950495" cy="646331"/>
            </a:xfrm>
            <a:prstGeom prst="rect">
              <a:avLst/>
            </a:prstGeom>
            <a:noFill/>
            <a:ln>
              <a:noFill/>
            </a:ln>
          </p:spPr>
          <p:txBody>
            <a:bodyPr wrap="square" rtlCol="0">
              <a:spAutoFit/>
            </a:bodyPr>
            <a:lstStyle/>
            <a:p>
              <a:pPr algn="ctr"/>
              <a:r>
                <a:rPr lang="en-GB" sz="1200" dirty="0"/>
                <a:t>K-fold Cross-validation</a:t>
              </a:r>
            </a:p>
          </p:txBody>
        </p:sp>
        <p:sp>
          <p:nvSpPr>
            <p:cNvPr id="28" name="Arrow: Right 27">
              <a:extLst>
                <a:ext uri="{FF2B5EF4-FFF2-40B4-BE49-F238E27FC236}">
                  <a16:creationId xmlns:a16="http://schemas.microsoft.com/office/drawing/2014/main" id="{2DA8ED50-286D-40F6-96B1-E55EB0587D21}"/>
                </a:ext>
              </a:extLst>
            </p:cNvPr>
            <p:cNvSpPr/>
            <p:nvPr/>
          </p:nvSpPr>
          <p:spPr>
            <a:xfrm>
              <a:off x="3814011" y="2494184"/>
              <a:ext cx="256812" cy="369332"/>
            </a:xfrm>
            <a:prstGeom prst="right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Right 28">
              <a:extLst>
                <a:ext uri="{FF2B5EF4-FFF2-40B4-BE49-F238E27FC236}">
                  <a16:creationId xmlns:a16="http://schemas.microsoft.com/office/drawing/2014/main" id="{AFA0E13B-E00A-4BA3-9B95-D907D36E027F}"/>
                </a:ext>
              </a:extLst>
            </p:cNvPr>
            <p:cNvSpPr/>
            <p:nvPr/>
          </p:nvSpPr>
          <p:spPr>
            <a:xfrm>
              <a:off x="5138416" y="2494184"/>
              <a:ext cx="256812" cy="369332"/>
            </a:xfrm>
            <a:prstGeom prst="right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Right 29">
              <a:extLst>
                <a:ext uri="{FF2B5EF4-FFF2-40B4-BE49-F238E27FC236}">
                  <a16:creationId xmlns:a16="http://schemas.microsoft.com/office/drawing/2014/main" id="{C8D0A613-3556-4E2A-A186-F302866C8F1E}"/>
                </a:ext>
              </a:extLst>
            </p:cNvPr>
            <p:cNvSpPr/>
            <p:nvPr/>
          </p:nvSpPr>
          <p:spPr>
            <a:xfrm>
              <a:off x="1932518" y="2530279"/>
              <a:ext cx="256812" cy="369332"/>
            </a:xfrm>
            <a:prstGeom prst="right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DDFF34C1-FCAC-4841-B1CB-4A4672DC38B0}"/>
              </a:ext>
            </a:extLst>
          </p:cNvPr>
          <p:cNvGrpSpPr/>
          <p:nvPr/>
        </p:nvGrpSpPr>
        <p:grpSpPr>
          <a:xfrm>
            <a:off x="923836" y="4539065"/>
            <a:ext cx="5436963" cy="1191264"/>
            <a:chOff x="885771" y="2129451"/>
            <a:chExt cx="5436963" cy="1191264"/>
          </a:xfrm>
          <a:solidFill>
            <a:schemeClr val="tx1">
              <a:lumMod val="65000"/>
              <a:lumOff val="35000"/>
            </a:schemeClr>
          </a:solidFill>
        </p:grpSpPr>
        <p:sp>
          <p:nvSpPr>
            <p:cNvPr id="32" name="Flowchart: Multidocument 31">
              <a:extLst>
                <a:ext uri="{FF2B5EF4-FFF2-40B4-BE49-F238E27FC236}">
                  <a16:creationId xmlns:a16="http://schemas.microsoft.com/office/drawing/2014/main" id="{6CBF3D07-4CA9-41D0-9188-49821C2ABA3E}"/>
                </a:ext>
              </a:extLst>
            </p:cNvPr>
            <p:cNvSpPr/>
            <p:nvPr/>
          </p:nvSpPr>
          <p:spPr>
            <a:xfrm>
              <a:off x="2278117" y="2153514"/>
              <a:ext cx="1415578" cy="1167201"/>
            </a:xfrm>
            <a:prstGeom prst="flowChartMultidocument">
              <a:avLst/>
            </a:prstGeom>
            <a:solidFill>
              <a:schemeClr val="bg1"/>
            </a:solidFill>
            <a:ln>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dirty="0"/>
                <a:t>Models hyperparameter matrix</a:t>
              </a:r>
            </a:p>
          </p:txBody>
        </p:sp>
        <p:sp>
          <p:nvSpPr>
            <p:cNvPr id="33" name="Flowchart: Document 32">
              <a:extLst>
                <a:ext uri="{FF2B5EF4-FFF2-40B4-BE49-F238E27FC236}">
                  <a16:creationId xmlns:a16="http://schemas.microsoft.com/office/drawing/2014/main" id="{5D349AB1-0AAF-49CD-A0EC-C5742DA524D8}"/>
                </a:ext>
              </a:extLst>
            </p:cNvPr>
            <p:cNvSpPr/>
            <p:nvPr/>
          </p:nvSpPr>
          <p:spPr>
            <a:xfrm>
              <a:off x="5525193" y="2314117"/>
              <a:ext cx="797541" cy="669499"/>
            </a:xfrm>
            <a:prstGeom prst="flowChartDocumen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Algo N Selected model</a:t>
              </a:r>
            </a:p>
          </p:txBody>
        </p:sp>
        <p:sp>
          <p:nvSpPr>
            <p:cNvPr id="34" name="Rectangle: Rounded Corners 33">
              <a:extLst>
                <a:ext uri="{FF2B5EF4-FFF2-40B4-BE49-F238E27FC236}">
                  <a16:creationId xmlns:a16="http://schemas.microsoft.com/office/drawing/2014/main" id="{90DF6438-E732-4D3E-BAFF-F0DAB7A6894B}"/>
                </a:ext>
              </a:extLst>
            </p:cNvPr>
            <p:cNvSpPr/>
            <p:nvPr/>
          </p:nvSpPr>
          <p:spPr>
            <a:xfrm>
              <a:off x="885771" y="2338180"/>
              <a:ext cx="926431" cy="710001"/>
            </a:xfrm>
            <a:prstGeom prst="round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Algo N</a:t>
              </a:r>
            </a:p>
          </p:txBody>
        </p:sp>
        <p:sp>
          <p:nvSpPr>
            <p:cNvPr id="35" name="Arrow: Curved Down 34">
              <a:extLst>
                <a:ext uri="{FF2B5EF4-FFF2-40B4-BE49-F238E27FC236}">
                  <a16:creationId xmlns:a16="http://schemas.microsoft.com/office/drawing/2014/main" id="{D2BEB65C-673B-4C4B-872C-B8DA66DDE1BF}"/>
                </a:ext>
              </a:extLst>
            </p:cNvPr>
            <p:cNvSpPr/>
            <p:nvPr/>
          </p:nvSpPr>
          <p:spPr>
            <a:xfrm>
              <a:off x="4108784" y="2129451"/>
              <a:ext cx="950495" cy="369332"/>
            </a:xfrm>
            <a:prstGeom prst="curvedDown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Arrow: Curved Down 35">
              <a:extLst>
                <a:ext uri="{FF2B5EF4-FFF2-40B4-BE49-F238E27FC236}">
                  <a16:creationId xmlns:a16="http://schemas.microsoft.com/office/drawing/2014/main" id="{7A47F8AE-5DF7-48CF-826E-1725BCAFF989}"/>
                </a:ext>
              </a:extLst>
            </p:cNvPr>
            <p:cNvSpPr/>
            <p:nvPr/>
          </p:nvSpPr>
          <p:spPr>
            <a:xfrm rot="10800000">
              <a:off x="4108783" y="2750849"/>
              <a:ext cx="950495" cy="369332"/>
            </a:xfrm>
            <a:prstGeom prst="curvedDown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36">
              <a:extLst>
                <a:ext uri="{FF2B5EF4-FFF2-40B4-BE49-F238E27FC236}">
                  <a16:creationId xmlns:a16="http://schemas.microsoft.com/office/drawing/2014/main" id="{56EC1A72-0D86-4E0C-9ADB-B7E91AA38CDD}"/>
                </a:ext>
              </a:extLst>
            </p:cNvPr>
            <p:cNvSpPr txBox="1"/>
            <p:nvPr/>
          </p:nvSpPr>
          <p:spPr>
            <a:xfrm>
              <a:off x="4108782" y="2281422"/>
              <a:ext cx="950495" cy="646331"/>
            </a:xfrm>
            <a:prstGeom prst="rect">
              <a:avLst/>
            </a:prstGeom>
            <a:noFill/>
            <a:ln>
              <a:noFill/>
            </a:ln>
          </p:spPr>
          <p:txBody>
            <a:bodyPr wrap="square" rtlCol="0">
              <a:spAutoFit/>
            </a:bodyPr>
            <a:lstStyle/>
            <a:p>
              <a:pPr algn="ctr"/>
              <a:r>
                <a:rPr lang="en-GB" sz="1200" dirty="0"/>
                <a:t>K-fold Cross-validation</a:t>
              </a:r>
            </a:p>
          </p:txBody>
        </p:sp>
        <p:sp>
          <p:nvSpPr>
            <p:cNvPr id="38" name="Arrow: Right 37">
              <a:extLst>
                <a:ext uri="{FF2B5EF4-FFF2-40B4-BE49-F238E27FC236}">
                  <a16:creationId xmlns:a16="http://schemas.microsoft.com/office/drawing/2014/main" id="{00F42D38-8BAE-44F5-98FC-54BFC35057A7}"/>
                </a:ext>
              </a:extLst>
            </p:cNvPr>
            <p:cNvSpPr/>
            <p:nvPr/>
          </p:nvSpPr>
          <p:spPr>
            <a:xfrm>
              <a:off x="3814011" y="2494184"/>
              <a:ext cx="256812" cy="369332"/>
            </a:xfrm>
            <a:prstGeom prst="right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Right 38">
              <a:extLst>
                <a:ext uri="{FF2B5EF4-FFF2-40B4-BE49-F238E27FC236}">
                  <a16:creationId xmlns:a16="http://schemas.microsoft.com/office/drawing/2014/main" id="{C287AE49-7CF8-4511-845F-9D324EE4F963}"/>
                </a:ext>
              </a:extLst>
            </p:cNvPr>
            <p:cNvSpPr/>
            <p:nvPr/>
          </p:nvSpPr>
          <p:spPr>
            <a:xfrm>
              <a:off x="5138416" y="2494184"/>
              <a:ext cx="256812" cy="369332"/>
            </a:xfrm>
            <a:prstGeom prst="right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Arrow: Right 39">
              <a:extLst>
                <a:ext uri="{FF2B5EF4-FFF2-40B4-BE49-F238E27FC236}">
                  <a16:creationId xmlns:a16="http://schemas.microsoft.com/office/drawing/2014/main" id="{6E16E1D9-F7D8-4FE1-94B8-DF45696F0A08}"/>
                </a:ext>
              </a:extLst>
            </p:cNvPr>
            <p:cNvSpPr/>
            <p:nvPr/>
          </p:nvSpPr>
          <p:spPr>
            <a:xfrm>
              <a:off x="1932518" y="2530279"/>
              <a:ext cx="256812" cy="369332"/>
            </a:xfrm>
            <a:prstGeom prst="rightArrow">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Flowchart: Connector 40">
            <a:extLst>
              <a:ext uri="{FF2B5EF4-FFF2-40B4-BE49-F238E27FC236}">
                <a16:creationId xmlns:a16="http://schemas.microsoft.com/office/drawing/2014/main" id="{DA98987B-E49E-4E0A-B28F-06BC8A24ED62}"/>
              </a:ext>
            </a:extLst>
          </p:cNvPr>
          <p:cNvSpPr/>
          <p:nvPr/>
        </p:nvSpPr>
        <p:spPr>
          <a:xfrm>
            <a:off x="4559072" y="3829127"/>
            <a:ext cx="108285" cy="108285"/>
          </a:xfrm>
          <a:prstGeom prst="flowChartConnec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BDECC18C-D4B2-4B9D-8EED-B4169A9FE81E}"/>
              </a:ext>
            </a:extLst>
          </p:cNvPr>
          <p:cNvSpPr/>
          <p:nvPr/>
        </p:nvSpPr>
        <p:spPr>
          <a:xfrm>
            <a:off x="4559072" y="4017623"/>
            <a:ext cx="108285" cy="108285"/>
          </a:xfrm>
          <a:prstGeom prst="flowChartConnec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Connector 42">
            <a:extLst>
              <a:ext uri="{FF2B5EF4-FFF2-40B4-BE49-F238E27FC236}">
                <a16:creationId xmlns:a16="http://schemas.microsoft.com/office/drawing/2014/main" id="{A9156847-4CC1-48A2-9B60-8280706A229B}"/>
              </a:ext>
            </a:extLst>
          </p:cNvPr>
          <p:cNvSpPr/>
          <p:nvPr/>
        </p:nvSpPr>
        <p:spPr>
          <a:xfrm>
            <a:off x="4558384" y="4206119"/>
            <a:ext cx="108285" cy="108285"/>
          </a:xfrm>
          <a:prstGeom prst="flowChartConnec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BDB90A92-C559-412B-8CDC-FAAEC7D768CA}"/>
              </a:ext>
            </a:extLst>
          </p:cNvPr>
          <p:cNvSpPr txBox="1"/>
          <p:nvPr/>
        </p:nvSpPr>
        <p:spPr>
          <a:xfrm>
            <a:off x="5431321" y="740269"/>
            <a:ext cx="3387825" cy="367862"/>
          </a:xfrm>
          <a:prstGeom prst="rect">
            <a:avLst/>
          </a:prstGeom>
          <a:noFill/>
        </p:spPr>
        <p:txBody>
          <a:bodyPr wrap="square" rtlCol="0">
            <a:spAutoFit/>
          </a:bodyPr>
          <a:lstStyle/>
          <a:p>
            <a:pPr algn="ctr"/>
            <a:r>
              <a:rPr lang="en-GB" b="1" dirty="0"/>
              <a:t>2. Validation and algo selection</a:t>
            </a:r>
          </a:p>
        </p:txBody>
      </p:sp>
      <p:sp>
        <p:nvSpPr>
          <p:cNvPr id="49" name="Right Brace 48">
            <a:extLst>
              <a:ext uri="{FF2B5EF4-FFF2-40B4-BE49-F238E27FC236}">
                <a16:creationId xmlns:a16="http://schemas.microsoft.com/office/drawing/2014/main" id="{C630430E-E76B-47F5-AF99-6DF23BDE4473}"/>
              </a:ext>
            </a:extLst>
          </p:cNvPr>
          <p:cNvSpPr/>
          <p:nvPr/>
        </p:nvSpPr>
        <p:spPr>
          <a:xfrm>
            <a:off x="6373811" y="1568159"/>
            <a:ext cx="429455" cy="3769208"/>
          </a:xfrm>
          <a:prstGeom prst="rightBrace">
            <a:avLst/>
          </a:prstGeom>
          <a:ln>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a:p>
        </p:txBody>
      </p:sp>
      <p:sp>
        <p:nvSpPr>
          <p:cNvPr id="47" name="Arrow: Right 46">
            <a:extLst>
              <a:ext uri="{FF2B5EF4-FFF2-40B4-BE49-F238E27FC236}">
                <a16:creationId xmlns:a16="http://schemas.microsoft.com/office/drawing/2014/main" id="{90E5A507-B00E-4459-BB97-B8E127B26F68}"/>
              </a:ext>
            </a:extLst>
          </p:cNvPr>
          <p:cNvSpPr/>
          <p:nvPr/>
        </p:nvSpPr>
        <p:spPr>
          <a:xfrm>
            <a:off x="6755694" y="2674323"/>
            <a:ext cx="1104728" cy="1519764"/>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Out of sample validation</a:t>
            </a:r>
          </a:p>
        </p:txBody>
      </p:sp>
      <p:sp>
        <p:nvSpPr>
          <p:cNvPr id="50" name="Flowchart: Document 49">
            <a:extLst>
              <a:ext uri="{FF2B5EF4-FFF2-40B4-BE49-F238E27FC236}">
                <a16:creationId xmlns:a16="http://schemas.microsoft.com/office/drawing/2014/main" id="{14BAB799-6BAD-4256-B2CD-6CD4D18E8A80}"/>
              </a:ext>
            </a:extLst>
          </p:cNvPr>
          <p:cNvSpPr/>
          <p:nvPr/>
        </p:nvSpPr>
        <p:spPr>
          <a:xfrm>
            <a:off x="7953113" y="3073273"/>
            <a:ext cx="797541" cy="669499"/>
          </a:xfrm>
          <a:prstGeom prst="flowChartDocumen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Selected Algo X</a:t>
            </a:r>
          </a:p>
        </p:txBody>
      </p:sp>
      <p:sp>
        <p:nvSpPr>
          <p:cNvPr id="51" name="Rectangle: Rounded Corners 50">
            <a:extLst>
              <a:ext uri="{FF2B5EF4-FFF2-40B4-BE49-F238E27FC236}">
                <a16:creationId xmlns:a16="http://schemas.microsoft.com/office/drawing/2014/main" id="{8F4F84C7-6582-429D-B4B1-AFACCC63CA50}"/>
              </a:ext>
            </a:extLst>
          </p:cNvPr>
          <p:cNvSpPr/>
          <p:nvPr/>
        </p:nvSpPr>
        <p:spPr>
          <a:xfrm>
            <a:off x="7874762" y="2374223"/>
            <a:ext cx="3601842" cy="4288365"/>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3DE0F6D3-A260-4F4B-93CF-2D594D487EC3}"/>
              </a:ext>
            </a:extLst>
          </p:cNvPr>
          <p:cNvSpPr txBox="1"/>
          <p:nvPr/>
        </p:nvSpPr>
        <p:spPr>
          <a:xfrm>
            <a:off x="7849119" y="1965280"/>
            <a:ext cx="3763960" cy="367862"/>
          </a:xfrm>
          <a:prstGeom prst="rect">
            <a:avLst/>
          </a:prstGeom>
          <a:noFill/>
        </p:spPr>
        <p:txBody>
          <a:bodyPr wrap="square" rtlCol="0">
            <a:spAutoFit/>
          </a:bodyPr>
          <a:lstStyle/>
          <a:p>
            <a:pPr algn="ctr"/>
            <a:r>
              <a:rPr lang="en-GB" b="1" dirty="0"/>
              <a:t>3. Implementation</a:t>
            </a:r>
          </a:p>
        </p:txBody>
      </p:sp>
      <p:sp>
        <p:nvSpPr>
          <p:cNvPr id="53" name="Flowchart: Connector 52">
            <a:extLst>
              <a:ext uri="{FF2B5EF4-FFF2-40B4-BE49-F238E27FC236}">
                <a16:creationId xmlns:a16="http://schemas.microsoft.com/office/drawing/2014/main" id="{4CEA492F-D817-4F18-8A9D-A0A66096D1A3}"/>
              </a:ext>
            </a:extLst>
          </p:cNvPr>
          <p:cNvSpPr/>
          <p:nvPr/>
        </p:nvSpPr>
        <p:spPr>
          <a:xfrm>
            <a:off x="10137319" y="2958662"/>
            <a:ext cx="1106905" cy="826531"/>
          </a:xfrm>
          <a:prstGeom prst="flowChartConnec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Monitor Realized Accuracy</a:t>
            </a:r>
          </a:p>
        </p:txBody>
      </p:sp>
      <p:sp>
        <p:nvSpPr>
          <p:cNvPr id="54" name="Arrow: Right 53">
            <a:extLst>
              <a:ext uri="{FF2B5EF4-FFF2-40B4-BE49-F238E27FC236}">
                <a16:creationId xmlns:a16="http://schemas.microsoft.com/office/drawing/2014/main" id="{24182D17-FF9D-4FD7-B86E-806B3218EC86}"/>
              </a:ext>
            </a:extLst>
          </p:cNvPr>
          <p:cNvSpPr/>
          <p:nvPr/>
        </p:nvSpPr>
        <p:spPr>
          <a:xfrm>
            <a:off x="8974972" y="3223357"/>
            <a:ext cx="1023358" cy="297332"/>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Implement</a:t>
            </a:r>
          </a:p>
        </p:txBody>
      </p:sp>
      <p:sp>
        <p:nvSpPr>
          <p:cNvPr id="55" name="Arrow: U-Turn 54">
            <a:extLst>
              <a:ext uri="{FF2B5EF4-FFF2-40B4-BE49-F238E27FC236}">
                <a16:creationId xmlns:a16="http://schemas.microsoft.com/office/drawing/2014/main" id="{794FE4F2-2A2B-4CCF-9B39-84FB1BBD6A58}"/>
              </a:ext>
            </a:extLst>
          </p:cNvPr>
          <p:cNvSpPr/>
          <p:nvPr/>
        </p:nvSpPr>
        <p:spPr>
          <a:xfrm rot="10800000">
            <a:off x="7995630" y="3808030"/>
            <a:ext cx="2839213" cy="986450"/>
          </a:xfrm>
          <a:prstGeom prst="uturnArrow">
            <a:avLst>
              <a:gd name="adj1" fmla="val 20158"/>
              <a:gd name="adj2" fmla="val 19015"/>
              <a:gd name="adj3" fmla="val 28144"/>
              <a:gd name="adj4" fmla="val 43750"/>
              <a:gd name="adj5" fmla="val 100000"/>
            </a:avLst>
          </a:prstGeom>
          <a:ln>
            <a:solidFill>
              <a:schemeClr val="tx1">
                <a:lumMod val="65000"/>
                <a:lumOff val="3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solidFill>
                <a:schemeClr val="tx1"/>
              </a:solidFill>
            </a:endParaRPr>
          </a:p>
        </p:txBody>
      </p:sp>
      <p:pic>
        <p:nvPicPr>
          <p:cNvPr id="69" name="Graphic 68" descr="Database with solid fill">
            <a:extLst>
              <a:ext uri="{FF2B5EF4-FFF2-40B4-BE49-F238E27FC236}">
                <a16:creationId xmlns:a16="http://schemas.microsoft.com/office/drawing/2014/main" id="{16C4D234-7F81-4C19-8F3F-AD4182D72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729" y="5861544"/>
            <a:ext cx="608080" cy="631358"/>
          </a:xfrm>
          <a:prstGeom prst="rect">
            <a:avLst/>
          </a:prstGeom>
        </p:spPr>
      </p:pic>
      <p:sp>
        <p:nvSpPr>
          <p:cNvPr id="70" name="Rectangle 69">
            <a:extLst>
              <a:ext uri="{FF2B5EF4-FFF2-40B4-BE49-F238E27FC236}">
                <a16:creationId xmlns:a16="http://schemas.microsoft.com/office/drawing/2014/main" id="{40326B48-1E5D-47EA-A74E-0C1491FF5331}"/>
              </a:ext>
            </a:extLst>
          </p:cNvPr>
          <p:cNvSpPr/>
          <p:nvPr/>
        </p:nvSpPr>
        <p:spPr>
          <a:xfrm>
            <a:off x="2314212" y="6039419"/>
            <a:ext cx="3117109" cy="3693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278 features,3600 </a:t>
            </a:r>
            <a:r>
              <a:rPr lang="en-GB" dirty="0" err="1"/>
              <a:t>obs</a:t>
            </a:r>
            <a:r>
              <a:rPr lang="en-GB" dirty="0"/>
              <a:t>, 5-fold</a:t>
            </a:r>
          </a:p>
        </p:txBody>
      </p:sp>
      <p:sp>
        <p:nvSpPr>
          <p:cNvPr id="71" name="Rectangle 70">
            <a:extLst>
              <a:ext uri="{FF2B5EF4-FFF2-40B4-BE49-F238E27FC236}">
                <a16:creationId xmlns:a16="http://schemas.microsoft.com/office/drawing/2014/main" id="{AEC4CC6D-88D6-40EE-BD65-BCD750E00574}"/>
              </a:ext>
            </a:extLst>
          </p:cNvPr>
          <p:cNvSpPr/>
          <p:nvPr/>
        </p:nvSpPr>
        <p:spPr>
          <a:xfrm>
            <a:off x="6556589" y="6036416"/>
            <a:ext cx="1303833" cy="3693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400 </a:t>
            </a:r>
            <a:r>
              <a:rPr lang="en-GB" dirty="0" err="1"/>
              <a:t>obs</a:t>
            </a:r>
            <a:endParaRPr lang="en-GB" dirty="0"/>
          </a:p>
        </p:txBody>
      </p:sp>
      <p:sp>
        <p:nvSpPr>
          <p:cNvPr id="72" name="Rectangle 71">
            <a:extLst>
              <a:ext uri="{FF2B5EF4-FFF2-40B4-BE49-F238E27FC236}">
                <a16:creationId xmlns:a16="http://schemas.microsoft.com/office/drawing/2014/main" id="{32ED7B60-0BE1-4EA9-926D-EF2CC0053747}"/>
              </a:ext>
            </a:extLst>
          </p:cNvPr>
          <p:cNvSpPr/>
          <p:nvPr/>
        </p:nvSpPr>
        <p:spPr>
          <a:xfrm>
            <a:off x="8180976" y="6038149"/>
            <a:ext cx="2959813" cy="3693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About 3000 </a:t>
            </a:r>
            <a:r>
              <a:rPr lang="en-GB" dirty="0" err="1"/>
              <a:t>obs</a:t>
            </a:r>
            <a:r>
              <a:rPr lang="en-GB" dirty="0"/>
              <a:t>, (11 years )</a:t>
            </a:r>
          </a:p>
        </p:txBody>
      </p:sp>
      <p:sp>
        <p:nvSpPr>
          <p:cNvPr id="73" name="TextBox 72">
            <a:extLst>
              <a:ext uri="{FF2B5EF4-FFF2-40B4-BE49-F238E27FC236}">
                <a16:creationId xmlns:a16="http://schemas.microsoft.com/office/drawing/2014/main" id="{31BD222E-538A-4548-BA9E-32480E6AD245}"/>
              </a:ext>
            </a:extLst>
          </p:cNvPr>
          <p:cNvSpPr txBox="1"/>
          <p:nvPr/>
        </p:nvSpPr>
        <p:spPr>
          <a:xfrm>
            <a:off x="8157735" y="2429410"/>
            <a:ext cx="3207802" cy="369332"/>
          </a:xfrm>
          <a:prstGeom prst="rect">
            <a:avLst/>
          </a:prstGeom>
          <a:noFill/>
        </p:spPr>
        <p:txBody>
          <a:bodyPr wrap="square" rtlCol="0">
            <a:spAutoFit/>
          </a:bodyPr>
          <a:lstStyle/>
          <a:p>
            <a:r>
              <a:rPr lang="en-GB" dirty="0"/>
              <a:t>Closed-loop continues learning</a:t>
            </a:r>
          </a:p>
        </p:txBody>
      </p:sp>
      <p:sp>
        <p:nvSpPr>
          <p:cNvPr id="75" name="TextBox 74">
            <a:extLst>
              <a:ext uri="{FF2B5EF4-FFF2-40B4-BE49-F238E27FC236}">
                <a16:creationId xmlns:a16="http://schemas.microsoft.com/office/drawing/2014/main" id="{C766E777-644B-4F6E-A624-6B7FA71F6840}"/>
              </a:ext>
            </a:extLst>
          </p:cNvPr>
          <p:cNvSpPr txBox="1"/>
          <p:nvPr/>
        </p:nvSpPr>
        <p:spPr>
          <a:xfrm>
            <a:off x="5429349" y="1186262"/>
            <a:ext cx="3321305" cy="369332"/>
          </a:xfrm>
          <a:prstGeom prst="rect">
            <a:avLst/>
          </a:prstGeom>
          <a:noFill/>
        </p:spPr>
        <p:txBody>
          <a:bodyPr wrap="square">
            <a:spAutoFit/>
          </a:bodyPr>
          <a:lstStyle/>
          <a:p>
            <a:pPr algn="ctr"/>
            <a:r>
              <a:rPr lang="en-GB" sz="1800" dirty="0"/>
              <a:t>Out of sample validation</a:t>
            </a:r>
          </a:p>
        </p:txBody>
      </p:sp>
      <p:sp>
        <p:nvSpPr>
          <p:cNvPr id="76" name="Rectangle 75">
            <a:extLst>
              <a:ext uri="{FF2B5EF4-FFF2-40B4-BE49-F238E27FC236}">
                <a16:creationId xmlns:a16="http://schemas.microsoft.com/office/drawing/2014/main" id="{1D1E6E6E-E5CF-4BF1-B4B8-8F52403E998F}"/>
              </a:ext>
            </a:extLst>
          </p:cNvPr>
          <p:cNvSpPr/>
          <p:nvPr/>
        </p:nvSpPr>
        <p:spPr>
          <a:xfrm>
            <a:off x="1385080" y="6036416"/>
            <a:ext cx="711108" cy="3693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a:t>
            </a:r>
          </a:p>
        </p:txBody>
      </p:sp>
      <p:pic>
        <p:nvPicPr>
          <p:cNvPr id="2" name="Picture 1">
            <a:extLst>
              <a:ext uri="{FF2B5EF4-FFF2-40B4-BE49-F238E27FC236}">
                <a16:creationId xmlns:a16="http://schemas.microsoft.com/office/drawing/2014/main" id="{F54C1CC3-5C8D-437F-B602-2EECB0656DBB}"/>
              </a:ext>
            </a:extLst>
          </p:cNvPr>
          <p:cNvPicPr>
            <a:picLocks noChangeAspect="1"/>
          </p:cNvPicPr>
          <p:nvPr/>
        </p:nvPicPr>
        <p:blipFill>
          <a:blip r:embed="rId8"/>
          <a:stretch>
            <a:fillRect/>
          </a:stretch>
        </p:blipFill>
        <p:spPr>
          <a:xfrm>
            <a:off x="8196614" y="4903798"/>
            <a:ext cx="2638229" cy="597335"/>
          </a:xfrm>
          <a:prstGeom prst="rect">
            <a:avLst/>
          </a:prstGeom>
        </p:spPr>
      </p:pic>
      <p:pic>
        <p:nvPicPr>
          <p:cNvPr id="6" name="Audio 5">
            <a:hlinkClick r:id="" action="ppaction://media"/>
            <a:extLst>
              <a:ext uri="{FF2B5EF4-FFF2-40B4-BE49-F238E27FC236}">
                <a16:creationId xmlns:a16="http://schemas.microsoft.com/office/drawing/2014/main" id="{7497A09A-1E3B-CA47-A2E5-28442C89010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61832675"/>
      </p:ext>
    </p:extLst>
  </p:cSld>
  <p:clrMapOvr>
    <a:masterClrMapping/>
  </p:clrMapOvr>
  <mc:AlternateContent xmlns:mc="http://schemas.openxmlformats.org/markup-compatibility/2006" xmlns:p14="http://schemas.microsoft.com/office/powerpoint/2010/main">
    <mc:Choice Requires="p14">
      <p:transition spd="slow" p14:dur="2000" advTm="164232"/>
    </mc:Choice>
    <mc:Fallback xmlns="">
      <p:transition spd="slow" advTm="164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1000"/>
                                        <p:tgtEl>
                                          <p:spTgt spid="52"/>
                                        </p:tgtEl>
                                      </p:cBhvr>
                                    </p:animEffect>
                                    <p:anim calcmode="lin" valueType="num">
                                      <p:cBhvr>
                                        <p:cTn id="24" dur="1000" fill="hold"/>
                                        <p:tgtEl>
                                          <p:spTgt spid="52"/>
                                        </p:tgtEl>
                                        <p:attrNameLst>
                                          <p:attrName>ppt_x</p:attrName>
                                        </p:attrNameLst>
                                      </p:cBhvr>
                                      <p:tavLst>
                                        <p:tav tm="0">
                                          <p:val>
                                            <p:strVal val="#ppt_x"/>
                                          </p:val>
                                        </p:tav>
                                        <p:tav tm="100000">
                                          <p:val>
                                            <p:strVal val="#ppt_x"/>
                                          </p:val>
                                        </p:tav>
                                      </p:tavLst>
                                    </p:anim>
                                    <p:anim calcmode="lin" valueType="num">
                                      <p:cBhvr>
                                        <p:cTn id="2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1000"/>
                                        <p:tgtEl>
                                          <p:spTgt spid="41"/>
                                        </p:tgtEl>
                                      </p:cBhvr>
                                    </p:animEffect>
                                    <p:anim calcmode="lin" valueType="num">
                                      <p:cBhvr>
                                        <p:cTn id="50" dur="1000" fill="hold"/>
                                        <p:tgtEl>
                                          <p:spTgt spid="41"/>
                                        </p:tgtEl>
                                        <p:attrNameLst>
                                          <p:attrName>ppt_x</p:attrName>
                                        </p:attrNameLst>
                                      </p:cBhvr>
                                      <p:tavLst>
                                        <p:tav tm="0">
                                          <p:val>
                                            <p:strVal val="#ppt_x"/>
                                          </p:val>
                                        </p:tav>
                                        <p:tav tm="100000">
                                          <p:val>
                                            <p:strVal val="#ppt_x"/>
                                          </p:val>
                                        </p:tav>
                                      </p:tavLst>
                                    </p:anim>
                                    <p:anim calcmode="lin" valueType="num">
                                      <p:cBhvr>
                                        <p:cTn id="51" dur="1000" fill="hold"/>
                                        <p:tgtEl>
                                          <p:spTgt spid="41"/>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1000"/>
                                        <p:tgtEl>
                                          <p:spTgt spid="42"/>
                                        </p:tgtEl>
                                      </p:cBhvr>
                                    </p:animEffect>
                                    <p:anim calcmode="lin" valueType="num">
                                      <p:cBhvr>
                                        <p:cTn id="56" dur="1000" fill="hold"/>
                                        <p:tgtEl>
                                          <p:spTgt spid="42"/>
                                        </p:tgtEl>
                                        <p:attrNameLst>
                                          <p:attrName>ppt_x</p:attrName>
                                        </p:attrNameLst>
                                      </p:cBhvr>
                                      <p:tavLst>
                                        <p:tav tm="0">
                                          <p:val>
                                            <p:strVal val="#ppt_x"/>
                                          </p:val>
                                        </p:tav>
                                        <p:tav tm="100000">
                                          <p:val>
                                            <p:strVal val="#ppt_x"/>
                                          </p:val>
                                        </p:tav>
                                      </p:tavLst>
                                    </p:anim>
                                    <p:anim calcmode="lin" valueType="num">
                                      <p:cBhvr>
                                        <p:cTn id="57" dur="1000" fill="hold"/>
                                        <p:tgtEl>
                                          <p:spTgt spid="42"/>
                                        </p:tgtEl>
                                        <p:attrNameLst>
                                          <p:attrName>ppt_y</p:attrName>
                                        </p:attrNameLst>
                                      </p:cBhvr>
                                      <p:tavLst>
                                        <p:tav tm="0">
                                          <p:val>
                                            <p:strVal val="#ppt_y+.1"/>
                                          </p:val>
                                        </p:tav>
                                        <p:tav tm="100000">
                                          <p:val>
                                            <p:strVal val="#ppt_y"/>
                                          </p:val>
                                        </p:tav>
                                      </p:tavLst>
                                    </p:anim>
                                  </p:childTnLst>
                                </p:cTn>
                              </p:par>
                            </p:childTnLst>
                          </p:cTn>
                        </p:par>
                        <p:par>
                          <p:cTn id="58" fill="hold">
                            <p:stCondLst>
                              <p:cond delay="3000"/>
                            </p:stCondLst>
                            <p:childTnLst>
                              <p:par>
                                <p:cTn id="59" presetID="42" presetClass="entr" presetSubtype="0"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childTnLst>
                          </p:cTn>
                        </p:par>
                        <p:par>
                          <p:cTn id="64" fill="hold">
                            <p:stCondLst>
                              <p:cond delay="4000"/>
                            </p:stCondLst>
                            <p:childTnLst>
                              <p:par>
                                <p:cTn id="65" presetID="42"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anim calcmode="lin" valueType="num">
                                      <p:cBhvr>
                                        <p:cTn id="68" dur="1000" fill="hold"/>
                                        <p:tgtEl>
                                          <p:spTgt spid="31"/>
                                        </p:tgtEl>
                                        <p:attrNameLst>
                                          <p:attrName>ppt_x</p:attrName>
                                        </p:attrNameLst>
                                      </p:cBhvr>
                                      <p:tavLst>
                                        <p:tav tm="0">
                                          <p:val>
                                            <p:strVal val="#ppt_x"/>
                                          </p:val>
                                        </p:tav>
                                        <p:tav tm="100000">
                                          <p:val>
                                            <p:strVal val="#ppt_x"/>
                                          </p:val>
                                        </p:tav>
                                      </p:tavLst>
                                    </p:anim>
                                    <p:anim calcmode="lin" valueType="num">
                                      <p:cBhvr>
                                        <p:cTn id="6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47"/>
                                        </p:tgtEl>
                                        <p:attrNameLst>
                                          <p:attrName>style.visibility</p:attrName>
                                        </p:attrNameLst>
                                      </p:cBhvr>
                                      <p:to>
                                        <p:strVal val="visible"/>
                                      </p:to>
                                    </p:set>
                                    <p:anim calcmode="lin" valueType="num">
                                      <p:cBhvr additive="base">
                                        <p:cTn id="80" dur="500" fill="hold"/>
                                        <p:tgtEl>
                                          <p:spTgt spid="47"/>
                                        </p:tgtEl>
                                        <p:attrNameLst>
                                          <p:attrName>ppt_x</p:attrName>
                                        </p:attrNameLst>
                                      </p:cBhvr>
                                      <p:tavLst>
                                        <p:tav tm="0">
                                          <p:val>
                                            <p:strVal val="0-#ppt_w/2"/>
                                          </p:val>
                                        </p:tav>
                                        <p:tav tm="100000">
                                          <p:val>
                                            <p:strVal val="#ppt_x"/>
                                          </p:val>
                                        </p:tav>
                                      </p:tavLst>
                                    </p:anim>
                                    <p:anim calcmode="lin" valueType="num">
                                      <p:cBhvr additive="base">
                                        <p:cTn id="81" dur="500" fill="hold"/>
                                        <p:tgtEl>
                                          <p:spTgt spid="47"/>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 calcmode="lin" valueType="num">
                                      <p:cBhvr additive="base">
                                        <p:cTn id="84" dur="500" fill="hold"/>
                                        <p:tgtEl>
                                          <p:spTgt spid="49"/>
                                        </p:tgtEl>
                                        <p:attrNameLst>
                                          <p:attrName>ppt_x</p:attrName>
                                        </p:attrNameLst>
                                      </p:cBhvr>
                                      <p:tavLst>
                                        <p:tav tm="0">
                                          <p:val>
                                            <p:strVal val="0-#ppt_w/2"/>
                                          </p:val>
                                        </p:tav>
                                        <p:tav tm="100000">
                                          <p:val>
                                            <p:strVal val="#ppt_x"/>
                                          </p:val>
                                        </p:tav>
                                      </p:tavLst>
                                    </p:anim>
                                    <p:anim calcmode="lin" valueType="num">
                                      <p:cBhvr additive="base">
                                        <p:cTn id="85" dur="500" fill="hold"/>
                                        <p:tgtEl>
                                          <p:spTgt spid="49"/>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fade">
                                      <p:cBhvr>
                                        <p:cTn id="89" dur="500"/>
                                        <p:tgtEl>
                                          <p:spTgt spid="50"/>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7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1000"/>
                                        <p:tgtEl>
                                          <p:spTgt spid="54"/>
                                        </p:tgtEl>
                                      </p:cBhvr>
                                    </p:animEffect>
                                    <p:anim calcmode="lin" valueType="num">
                                      <p:cBhvr>
                                        <p:cTn id="101" dur="1000" fill="hold"/>
                                        <p:tgtEl>
                                          <p:spTgt spid="54"/>
                                        </p:tgtEl>
                                        <p:attrNameLst>
                                          <p:attrName>ppt_x</p:attrName>
                                        </p:attrNameLst>
                                      </p:cBhvr>
                                      <p:tavLst>
                                        <p:tav tm="0">
                                          <p:val>
                                            <p:strVal val="#ppt_x"/>
                                          </p:val>
                                        </p:tav>
                                        <p:tav tm="100000">
                                          <p:val>
                                            <p:strVal val="#ppt_x"/>
                                          </p:val>
                                        </p:tav>
                                      </p:tavLst>
                                    </p:anim>
                                    <p:anim calcmode="lin" valueType="num">
                                      <p:cBhvr>
                                        <p:cTn id="102" dur="1000" fill="hold"/>
                                        <p:tgtEl>
                                          <p:spTgt spid="5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1000"/>
                                        <p:tgtEl>
                                          <p:spTgt spid="53"/>
                                        </p:tgtEl>
                                      </p:cBhvr>
                                    </p:animEffect>
                                    <p:anim calcmode="lin" valueType="num">
                                      <p:cBhvr>
                                        <p:cTn id="106" dur="1000" fill="hold"/>
                                        <p:tgtEl>
                                          <p:spTgt spid="53"/>
                                        </p:tgtEl>
                                        <p:attrNameLst>
                                          <p:attrName>ppt_x</p:attrName>
                                        </p:attrNameLst>
                                      </p:cBhvr>
                                      <p:tavLst>
                                        <p:tav tm="0">
                                          <p:val>
                                            <p:strVal val="#ppt_x"/>
                                          </p:val>
                                        </p:tav>
                                        <p:tav tm="100000">
                                          <p:val>
                                            <p:strVal val="#ppt_x"/>
                                          </p:val>
                                        </p:tav>
                                      </p:tavLst>
                                    </p:anim>
                                    <p:anim calcmode="lin" valueType="num">
                                      <p:cBhvr>
                                        <p:cTn id="10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fade">
                                      <p:cBhvr>
                                        <p:cTn id="112" dur="1000"/>
                                        <p:tgtEl>
                                          <p:spTgt spid="55"/>
                                        </p:tgtEl>
                                      </p:cBhvr>
                                    </p:animEffect>
                                    <p:anim calcmode="lin" valueType="num">
                                      <p:cBhvr>
                                        <p:cTn id="113" dur="1000" fill="hold"/>
                                        <p:tgtEl>
                                          <p:spTgt spid="55"/>
                                        </p:tgtEl>
                                        <p:attrNameLst>
                                          <p:attrName>ppt_x</p:attrName>
                                        </p:attrNameLst>
                                      </p:cBhvr>
                                      <p:tavLst>
                                        <p:tav tm="0">
                                          <p:val>
                                            <p:strVal val="#ppt_x"/>
                                          </p:val>
                                        </p:tav>
                                        <p:tav tm="100000">
                                          <p:val>
                                            <p:strVal val="#ppt_x"/>
                                          </p:val>
                                        </p:tav>
                                      </p:tavLst>
                                    </p:anim>
                                    <p:anim calcmode="lin" valueType="num">
                                      <p:cBhvr>
                                        <p:cTn id="114" dur="1000" fill="hold"/>
                                        <p:tgtEl>
                                          <p:spTgt spid="55"/>
                                        </p:tgtEl>
                                        <p:attrNameLst>
                                          <p:attrName>ppt_y</p:attrName>
                                        </p:attrNameLst>
                                      </p:cBhvr>
                                      <p:tavLst>
                                        <p:tav tm="0">
                                          <p:val>
                                            <p:strVal val="#ppt_y+.1"/>
                                          </p:val>
                                        </p:tav>
                                        <p:tav tm="100000">
                                          <p:val>
                                            <p:strVal val="#ppt_y"/>
                                          </p:val>
                                        </p:tav>
                                      </p:tavLst>
                                    </p:anim>
                                  </p:childTnLst>
                                </p:cTn>
                              </p:par>
                            </p:childTnLst>
                          </p:cTn>
                        </p:par>
                        <p:par>
                          <p:cTn id="115" fill="hold">
                            <p:stCondLst>
                              <p:cond delay="1000"/>
                            </p:stCondLst>
                            <p:childTnLst>
                              <p:par>
                                <p:cTn id="116" presetID="42" presetClass="entr" presetSubtype="0" fill="hold" nodeType="after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1000"/>
                                        <p:tgtEl>
                                          <p:spTgt spid="2"/>
                                        </p:tgtEl>
                                      </p:cBhvr>
                                    </p:animEffect>
                                    <p:anim calcmode="lin" valueType="num">
                                      <p:cBhvr>
                                        <p:cTn id="119" dur="1000" fill="hold"/>
                                        <p:tgtEl>
                                          <p:spTgt spid="2"/>
                                        </p:tgtEl>
                                        <p:attrNameLst>
                                          <p:attrName>ppt_x</p:attrName>
                                        </p:attrNameLst>
                                      </p:cBhvr>
                                      <p:tavLst>
                                        <p:tav tm="0">
                                          <p:val>
                                            <p:strVal val="#ppt_x"/>
                                          </p:val>
                                        </p:tav>
                                        <p:tav tm="100000">
                                          <p:val>
                                            <p:strVal val="#ppt_x"/>
                                          </p:val>
                                        </p:tav>
                                      </p:tavLst>
                                    </p:anim>
                                    <p:anim calcmode="lin" valueType="num">
                                      <p:cBhvr>
                                        <p:cTn id="1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fade">
                                      <p:cBhvr>
                                        <p:cTn id="125" dur="1000"/>
                                        <p:tgtEl>
                                          <p:spTgt spid="69"/>
                                        </p:tgtEl>
                                      </p:cBhvr>
                                    </p:animEffect>
                                    <p:anim calcmode="lin" valueType="num">
                                      <p:cBhvr>
                                        <p:cTn id="126" dur="1000" fill="hold"/>
                                        <p:tgtEl>
                                          <p:spTgt spid="69"/>
                                        </p:tgtEl>
                                        <p:attrNameLst>
                                          <p:attrName>ppt_x</p:attrName>
                                        </p:attrNameLst>
                                      </p:cBhvr>
                                      <p:tavLst>
                                        <p:tav tm="0">
                                          <p:val>
                                            <p:strVal val="#ppt_x"/>
                                          </p:val>
                                        </p:tav>
                                        <p:tav tm="100000">
                                          <p:val>
                                            <p:strVal val="#ppt_x"/>
                                          </p:val>
                                        </p:tav>
                                      </p:tavLst>
                                    </p:anim>
                                    <p:anim calcmode="lin" valueType="num">
                                      <p:cBhvr>
                                        <p:cTn id="127" dur="1000" fill="hold"/>
                                        <p:tgtEl>
                                          <p:spTgt spid="69"/>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76"/>
                                        </p:tgtEl>
                                        <p:attrNameLst>
                                          <p:attrName>style.visibility</p:attrName>
                                        </p:attrNameLst>
                                      </p:cBhvr>
                                      <p:to>
                                        <p:strVal val="visible"/>
                                      </p:to>
                                    </p:set>
                                    <p:animEffect transition="in" filter="fade">
                                      <p:cBhvr>
                                        <p:cTn id="130" dur="1000"/>
                                        <p:tgtEl>
                                          <p:spTgt spid="76"/>
                                        </p:tgtEl>
                                      </p:cBhvr>
                                    </p:animEffect>
                                    <p:anim calcmode="lin" valueType="num">
                                      <p:cBhvr>
                                        <p:cTn id="131" dur="1000" fill="hold"/>
                                        <p:tgtEl>
                                          <p:spTgt spid="76"/>
                                        </p:tgtEl>
                                        <p:attrNameLst>
                                          <p:attrName>ppt_x</p:attrName>
                                        </p:attrNameLst>
                                      </p:cBhvr>
                                      <p:tavLst>
                                        <p:tav tm="0">
                                          <p:val>
                                            <p:strVal val="#ppt_x"/>
                                          </p:val>
                                        </p:tav>
                                        <p:tav tm="100000">
                                          <p:val>
                                            <p:strVal val="#ppt_x"/>
                                          </p:val>
                                        </p:tav>
                                      </p:tavLst>
                                    </p:anim>
                                    <p:anim calcmode="lin" valueType="num">
                                      <p:cBhvr>
                                        <p:cTn id="132" dur="1000" fill="hold"/>
                                        <p:tgtEl>
                                          <p:spTgt spid="76"/>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70"/>
                                        </p:tgtEl>
                                        <p:attrNameLst>
                                          <p:attrName>style.visibility</p:attrName>
                                        </p:attrNameLst>
                                      </p:cBhvr>
                                      <p:to>
                                        <p:strVal val="visible"/>
                                      </p:to>
                                    </p:set>
                                    <p:animEffect transition="in" filter="fade">
                                      <p:cBhvr>
                                        <p:cTn id="135" dur="1000"/>
                                        <p:tgtEl>
                                          <p:spTgt spid="70"/>
                                        </p:tgtEl>
                                      </p:cBhvr>
                                    </p:animEffect>
                                    <p:anim calcmode="lin" valueType="num">
                                      <p:cBhvr>
                                        <p:cTn id="136" dur="1000" fill="hold"/>
                                        <p:tgtEl>
                                          <p:spTgt spid="70"/>
                                        </p:tgtEl>
                                        <p:attrNameLst>
                                          <p:attrName>ppt_x</p:attrName>
                                        </p:attrNameLst>
                                      </p:cBhvr>
                                      <p:tavLst>
                                        <p:tav tm="0">
                                          <p:val>
                                            <p:strVal val="#ppt_x"/>
                                          </p:val>
                                        </p:tav>
                                        <p:tav tm="100000">
                                          <p:val>
                                            <p:strVal val="#ppt_x"/>
                                          </p:val>
                                        </p:tav>
                                      </p:tavLst>
                                    </p:anim>
                                    <p:anim calcmode="lin" valueType="num">
                                      <p:cBhvr>
                                        <p:cTn id="137" dur="1000" fill="hold"/>
                                        <p:tgtEl>
                                          <p:spTgt spid="70"/>
                                        </p:tgtEl>
                                        <p:attrNameLst>
                                          <p:attrName>ppt_y</p:attrName>
                                        </p:attrNameLst>
                                      </p:cBhvr>
                                      <p:tavLst>
                                        <p:tav tm="0">
                                          <p:val>
                                            <p:strVal val="#ppt_y+.1"/>
                                          </p:val>
                                        </p:tav>
                                        <p:tav tm="100000">
                                          <p:val>
                                            <p:strVal val="#ppt_y"/>
                                          </p:val>
                                        </p:tav>
                                      </p:tavLst>
                                    </p:anim>
                                  </p:childTnLst>
                                </p:cTn>
                              </p:par>
                            </p:childTnLst>
                          </p:cTn>
                        </p:par>
                        <p:par>
                          <p:cTn id="138" fill="hold">
                            <p:stCondLst>
                              <p:cond delay="1000"/>
                            </p:stCondLst>
                            <p:childTnLst>
                              <p:par>
                                <p:cTn id="139" presetID="42" presetClass="entr" presetSubtype="0" fill="hold" grpId="0" nodeType="after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fade">
                                      <p:cBhvr>
                                        <p:cTn id="141" dur="1000"/>
                                        <p:tgtEl>
                                          <p:spTgt spid="71"/>
                                        </p:tgtEl>
                                      </p:cBhvr>
                                    </p:animEffect>
                                    <p:anim calcmode="lin" valueType="num">
                                      <p:cBhvr>
                                        <p:cTn id="142" dur="1000" fill="hold"/>
                                        <p:tgtEl>
                                          <p:spTgt spid="71"/>
                                        </p:tgtEl>
                                        <p:attrNameLst>
                                          <p:attrName>ppt_x</p:attrName>
                                        </p:attrNameLst>
                                      </p:cBhvr>
                                      <p:tavLst>
                                        <p:tav tm="0">
                                          <p:val>
                                            <p:strVal val="#ppt_x"/>
                                          </p:val>
                                        </p:tav>
                                        <p:tav tm="100000">
                                          <p:val>
                                            <p:strVal val="#ppt_x"/>
                                          </p:val>
                                        </p:tav>
                                      </p:tavLst>
                                    </p:anim>
                                    <p:anim calcmode="lin" valueType="num">
                                      <p:cBhvr>
                                        <p:cTn id="143" dur="1000" fill="hold"/>
                                        <p:tgtEl>
                                          <p:spTgt spid="71"/>
                                        </p:tgtEl>
                                        <p:attrNameLst>
                                          <p:attrName>ppt_y</p:attrName>
                                        </p:attrNameLst>
                                      </p:cBhvr>
                                      <p:tavLst>
                                        <p:tav tm="0">
                                          <p:val>
                                            <p:strVal val="#ppt_y+.1"/>
                                          </p:val>
                                        </p:tav>
                                        <p:tav tm="100000">
                                          <p:val>
                                            <p:strVal val="#ppt_y"/>
                                          </p:val>
                                        </p:tav>
                                      </p:tavLst>
                                    </p:anim>
                                  </p:childTnLst>
                                </p:cTn>
                              </p:par>
                            </p:childTnLst>
                          </p:cTn>
                        </p:par>
                        <p:par>
                          <p:cTn id="144" fill="hold">
                            <p:stCondLst>
                              <p:cond delay="2000"/>
                            </p:stCondLst>
                            <p:childTnLst>
                              <p:par>
                                <p:cTn id="145" presetID="42" presetClass="entr" presetSubtype="0" fill="hold" grpId="0" nodeType="afterEffect">
                                  <p:stCondLst>
                                    <p:cond delay="0"/>
                                  </p:stCondLst>
                                  <p:childTnLst>
                                    <p:set>
                                      <p:cBhvr>
                                        <p:cTn id="146" dur="1" fill="hold">
                                          <p:stCondLst>
                                            <p:cond delay="0"/>
                                          </p:stCondLst>
                                        </p:cTn>
                                        <p:tgtEl>
                                          <p:spTgt spid="72"/>
                                        </p:tgtEl>
                                        <p:attrNameLst>
                                          <p:attrName>style.visibility</p:attrName>
                                        </p:attrNameLst>
                                      </p:cBhvr>
                                      <p:to>
                                        <p:strVal val="visible"/>
                                      </p:to>
                                    </p:set>
                                    <p:animEffect transition="in" filter="fade">
                                      <p:cBhvr>
                                        <p:cTn id="147" dur="1000"/>
                                        <p:tgtEl>
                                          <p:spTgt spid="72"/>
                                        </p:tgtEl>
                                      </p:cBhvr>
                                    </p:animEffect>
                                    <p:anim calcmode="lin" valueType="num">
                                      <p:cBhvr>
                                        <p:cTn id="148" dur="1000" fill="hold"/>
                                        <p:tgtEl>
                                          <p:spTgt spid="72"/>
                                        </p:tgtEl>
                                        <p:attrNameLst>
                                          <p:attrName>ppt_x</p:attrName>
                                        </p:attrNameLst>
                                      </p:cBhvr>
                                      <p:tavLst>
                                        <p:tav tm="0">
                                          <p:val>
                                            <p:strVal val="#ppt_x"/>
                                          </p:val>
                                        </p:tav>
                                        <p:tav tm="100000">
                                          <p:val>
                                            <p:strVal val="#ppt_x"/>
                                          </p:val>
                                        </p:tav>
                                      </p:tavLst>
                                    </p:anim>
                                    <p:anim calcmode="lin" valueType="num">
                                      <p:cBhvr>
                                        <p:cTn id="14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0" fill="hold" display="0">
                  <p:stCondLst>
                    <p:cond delay="indefinite"/>
                  </p:stCondLst>
                  <p:endCondLst>
                    <p:cond evt="onStopAudio" delay="0">
                      <p:tgtEl>
                        <p:sldTgt/>
                      </p:tgtEl>
                    </p:cond>
                  </p:endCondLst>
                </p:cTn>
                <p:tgtEl>
                  <p:spTgt spid="6"/>
                </p:tgtEl>
              </p:cMediaNode>
            </p:audio>
          </p:childTnLst>
        </p:cTn>
      </p:par>
    </p:tnLst>
    <p:bldLst>
      <p:bldP spid="44" grpId="0" animBg="1"/>
      <p:bldP spid="4" grpId="0" animBg="1"/>
      <p:bldP spid="5" grpId="0"/>
      <p:bldP spid="7" grpId="0"/>
      <p:bldP spid="41" grpId="0" animBg="1"/>
      <p:bldP spid="42" grpId="0" animBg="1"/>
      <p:bldP spid="43" grpId="0" animBg="1"/>
      <p:bldP spid="46" grpId="0"/>
      <p:bldP spid="49" grpId="0" animBg="1"/>
      <p:bldP spid="47" grpId="0" animBg="1"/>
      <p:bldP spid="50" grpId="0" animBg="1"/>
      <p:bldP spid="51" grpId="0" animBg="1"/>
      <p:bldP spid="52" grpId="0"/>
      <p:bldP spid="53" grpId="0" animBg="1"/>
      <p:bldP spid="54" grpId="0" animBg="1"/>
      <p:bldP spid="55" grpId="0" animBg="1"/>
      <p:bldP spid="70" grpId="0" animBg="1"/>
      <p:bldP spid="71" grpId="0" animBg="1"/>
      <p:bldP spid="72" grpId="0" animBg="1"/>
      <p:bldP spid="73" grpId="0"/>
      <p:bldP spid="75" grpId="0"/>
      <p:bldP spid="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6D1D9C-5565-AD4C-BC91-1CE04EA8131D}"/>
              </a:ext>
            </a:extLst>
          </p:cNvPr>
          <p:cNvSpPr>
            <a:spLocks noGrp="1"/>
          </p:cNvSpPr>
          <p:nvPr>
            <p:ph type="sldNum" sz="quarter" idx="12"/>
          </p:nvPr>
        </p:nvSpPr>
        <p:spPr/>
        <p:txBody>
          <a:bodyPr/>
          <a:lstStyle/>
          <a:p>
            <a:fld id="{B9A2BDF5-FD70-461C-893D-CCA8E3AC75A9}" type="slidenum">
              <a:rPr lang="en-GB" smtClean="0"/>
              <a:t>4</a:t>
            </a:fld>
            <a:endParaRPr lang="en-GB"/>
          </a:p>
        </p:txBody>
      </p:sp>
      <p:sp>
        <p:nvSpPr>
          <p:cNvPr id="3" name="TextBox 2">
            <a:extLst>
              <a:ext uri="{FF2B5EF4-FFF2-40B4-BE49-F238E27FC236}">
                <a16:creationId xmlns:a16="http://schemas.microsoft.com/office/drawing/2014/main" id="{D6418A73-09E1-3B4C-BEA0-097A2E0C8425}"/>
              </a:ext>
            </a:extLst>
          </p:cNvPr>
          <p:cNvSpPr txBox="1"/>
          <p:nvPr/>
        </p:nvSpPr>
        <p:spPr>
          <a:xfrm>
            <a:off x="1636295" y="1844842"/>
            <a:ext cx="8919410" cy="1077218"/>
          </a:xfrm>
          <a:prstGeom prst="rect">
            <a:avLst/>
          </a:prstGeom>
          <a:noFill/>
        </p:spPr>
        <p:txBody>
          <a:bodyPr wrap="square" rtlCol="0">
            <a:spAutoFit/>
          </a:bodyPr>
          <a:lstStyle/>
          <a:p>
            <a:r>
              <a:rPr lang="en-US" sz="3200" dirty="0"/>
              <a:t>Advantages of </a:t>
            </a:r>
            <a:br>
              <a:rPr lang="en-US" sz="3200" dirty="0"/>
            </a:br>
            <a:r>
              <a:rPr lang="en-US" sz="3200" dirty="0"/>
              <a:t>Auto ML + Closed looped adaptive learning </a:t>
            </a:r>
          </a:p>
        </p:txBody>
      </p:sp>
      <p:sp>
        <p:nvSpPr>
          <p:cNvPr id="4" name="TextBox 3">
            <a:extLst>
              <a:ext uri="{FF2B5EF4-FFF2-40B4-BE49-F238E27FC236}">
                <a16:creationId xmlns:a16="http://schemas.microsoft.com/office/drawing/2014/main" id="{61C7B53E-F5F9-8F41-9407-D4EE9F3674DA}"/>
              </a:ext>
            </a:extLst>
          </p:cNvPr>
          <p:cNvSpPr txBox="1"/>
          <p:nvPr/>
        </p:nvSpPr>
        <p:spPr>
          <a:xfrm>
            <a:off x="1636295" y="2922060"/>
            <a:ext cx="8919410" cy="584775"/>
          </a:xfrm>
          <a:prstGeom prst="rect">
            <a:avLst/>
          </a:prstGeom>
          <a:noFill/>
        </p:spPr>
        <p:txBody>
          <a:bodyPr wrap="square" rtlCol="0">
            <a:spAutoFit/>
          </a:bodyPr>
          <a:lstStyle/>
          <a:p>
            <a:r>
              <a:rPr lang="en-US" sz="3200" dirty="0"/>
              <a:t>1. Efficiency</a:t>
            </a:r>
          </a:p>
        </p:txBody>
      </p:sp>
      <p:sp>
        <p:nvSpPr>
          <p:cNvPr id="5" name="TextBox 4">
            <a:extLst>
              <a:ext uri="{FF2B5EF4-FFF2-40B4-BE49-F238E27FC236}">
                <a16:creationId xmlns:a16="http://schemas.microsoft.com/office/drawing/2014/main" id="{D89F19C0-6EBF-D04D-8129-98B066847DFD}"/>
              </a:ext>
            </a:extLst>
          </p:cNvPr>
          <p:cNvSpPr txBox="1"/>
          <p:nvPr/>
        </p:nvSpPr>
        <p:spPr>
          <a:xfrm>
            <a:off x="1636295" y="3414503"/>
            <a:ext cx="8919410" cy="584775"/>
          </a:xfrm>
          <a:prstGeom prst="rect">
            <a:avLst/>
          </a:prstGeom>
          <a:noFill/>
        </p:spPr>
        <p:txBody>
          <a:bodyPr wrap="square" rtlCol="0">
            <a:spAutoFit/>
          </a:bodyPr>
          <a:lstStyle/>
          <a:p>
            <a:r>
              <a:rPr lang="en-US" sz="3200" dirty="0"/>
              <a:t>2. Reduce bias (avoid hindsight)</a:t>
            </a:r>
          </a:p>
        </p:txBody>
      </p:sp>
      <p:sp>
        <p:nvSpPr>
          <p:cNvPr id="6" name="TextBox 5">
            <a:extLst>
              <a:ext uri="{FF2B5EF4-FFF2-40B4-BE49-F238E27FC236}">
                <a16:creationId xmlns:a16="http://schemas.microsoft.com/office/drawing/2014/main" id="{6DC0759B-31C1-3240-A7ED-1D79C909A90E}"/>
              </a:ext>
            </a:extLst>
          </p:cNvPr>
          <p:cNvSpPr txBox="1"/>
          <p:nvPr/>
        </p:nvSpPr>
        <p:spPr>
          <a:xfrm>
            <a:off x="1636295" y="3906946"/>
            <a:ext cx="9464842" cy="1077218"/>
          </a:xfrm>
          <a:prstGeom prst="rect">
            <a:avLst/>
          </a:prstGeom>
          <a:noFill/>
        </p:spPr>
        <p:txBody>
          <a:bodyPr wrap="square" rtlCol="0">
            <a:spAutoFit/>
          </a:bodyPr>
          <a:lstStyle/>
          <a:p>
            <a:r>
              <a:rPr lang="en-US" sz="3200" dirty="0"/>
              <a:t>3. Systematic (adaptive, trackable, explainable and auditable)</a:t>
            </a:r>
          </a:p>
        </p:txBody>
      </p:sp>
      <p:pic>
        <p:nvPicPr>
          <p:cNvPr id="7" name="Audio 6">
            <a:hlinkClick r:id="" action="ppaction://media"/>
            <a:extLst>
              <a:ext uri="{FF2B5EF4-FFF2-40B4-BE49-F238E27FC236}">
                <a16:creationId xmlns:a16="http://schemas.microsoft.com/office/drawing/2014/main" id="{F8AD83BD-4137-DB4D-BF4B-79604897393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16639262"/>
      </p:ext>
    </p:extLst>
  </p:cSld>
  <p:clrMapOvr>
    <a:masterClrMapping/>
  </p:clrMapOvr>
  <mc:AlternateContent xmlns:mc="http://schemas.openxmlformats.org/markup-compatibility/2006" xmlns:p14="http://schemas.microsoft.com/office/powerpoint/2010/main">
    <mc:Choice Requires="p14">
      <p:transition spd="slow" p14:dur="2000" advTm="111371"/>
    </mc:Choice>
    <mc:Fallback xmlns="">
      <p:transition spd="slow" advTm="111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xit" presetSubtype="0" fill="hold" grpId="1" nodeType="with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xit" presetSubtype="0" fill="hold" grpId="1" nodeType="withEffect">
                                  <p:stCondLst>
                                    <p:cond delay="0"/>
                                  </p:stCondLst>
                                  <p:childTnLst>
                                    <p:animEffect transition="out" filter="dissolv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xit" presetSubtype="0" fill="hold" grpId="1" nodeType="withEffect">
                                  <p:stCondLst>
                                    <p:cond delay="0"/>
                                  </p:stCondLst>
                                  <p:childTnLst>
                                    <p:animEffect transition="out" filter="dissolv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7"/>
                </p:tgtEl>
              </p:cMediaNode>
            </p:audio>
          </p:childTnLst>
        </p:cTn>
      </p:par>
    </p:tnLst>
    <p:bldLst>
      <p:bldP spid="3" grpId="0"/>
      <p:bldP spid="3" grpId="1"/>
      <p:bldP spid="4" grpId="0"/>
      <p:bldP spid="4" grpId="1"/>
      <p:bldP spid="5" grpId="0"/>
      <p:bldP spid="5" grpId="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SGPanel Procedure">
            <a:extLst>
              <a:ext uri="{FF2B5EF4-FFF2-40B4-BE49-F238E27FC236}">
                <a16:creationId xmlns:a16="http://schemas.microsoft.com/office/drawing/2014/main" id="{7991D2B9-E1EE-4051-9559-59E10C4E36F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359016" y="1371924"/>
            <a:ext cx="9127222" cy="4991313"/>
          </a:xfrm>
          <a:prstGeom prst="rect">
            <a:avLst/>
          </a:prstGeom>
          <a:noFill/>
          <a:ln>
            <a:noFill/>
          </a:ln>
        </p:spPr>
      </p:pic>
      <p:sp>
        <p:nvSpPr>
          <p:cNvPr id="5" name="TextBox 4">
            <a:extLst>
              <a:ext uri="{FF2B5EF4-FFF2-40B4-BE49-F238E27FC236}">
                <a16:creationId xmlns:a16="http://schemas.microsoft.com/office/drawing/2014/main" id="{DE3EB6E7-8E63-4395-95E8-8FCA06E36209}"/>
              </a:ext>
            </a:extLst>
          </p:cNvPr>
          <p:cNvSpPr txBox="1"/>
          <p:nvPr/>
        </p:nvSpPr>
        <p:spPr>
          <a:xfrm>
            <a:off x="1359016" y="494762"/>
            <a:ext cx="9378891" cy="877163"/>
          </a:xfrm>
          <a:prstGeom prst="rect">
            <a:avLst/>
          </a:prstGeom>
          <a:noFill/>
        </p:spPr>
        <p:txBody>
          <a:bodyPr wrap="square">
            <a:spAutoFit/>
          </a:bodyPr>
          <a:lstStyle/>
          <a:p>
            <a:pPr>
              <a:spcBef>
                <a:spcPts val="600"/>
              </a:spcBef>
              <a:spcAft>
                <a:spcPts val="1200"/>
              </a:spcAft>
            </a:pPr>
            <a:r>
              <a:rPr lang="en-US" sz="1800" b="1" dirty="0">
                <a:effectLst/>
                <a:latin typeface="Georgia" panose="02040502050405020303" pitchFamily="18" charset="0"/>
                <a:ea typeface="Calibri" panose="020F0502020204030204" pitchFamily="34" charset="0"/>
                <a:cs typeface="Arial" panose="020B0604020202020204" pitchFamily="34" charset="0"/>
              </a:rPr>
              <a:t>Figure 2. Training and validation accuracy for modelling at the end of 2009</a:t>
            </a:r>
          </a:p>
          <a:p>
            <a:pPr>
              <a:spcBef>
                <a:spcPts val="600"/>
              </a:spcBef>
              <a:spcAft>
                <a:spcPts val="1200"/>
              </a:spcAft>
            </a:pPr>
            <a:r>
              <a:rPr lang="en-US" b="1" dirty="0">
                <a:latin typeface="Georgia" panose="02040502050405020303" pitchFamily="18" charset="0"/>
                <a:ea typeface="Calibri" panose="020F0502020204030204" pitchFamily="34" charset="0"/>
                <a:cs typeface="Arial" panose="020B0604020202020204" pitchFamily="34" charset="0"/>
              </a:rPr>
              <a:t>(Steps 1 &amp; 2 results)</a:t>
            </a:r>
            <a:endParaRPr lang="en-GB" sz="1800" b="1" dirty="0">
              <a:effectLst/>
              <a:latin typeface="Georgia" panose="02040502050405020303" pitchFamily="18" charset="0"/>
              <a:ea typeface="Calibri" panose="020F050202020403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B61B5B56-4C6B-450F-AAD6-E6DEC36C781E}"/>
                  </a:ext>
                </a:extLst>
              </p14:cNvPr>
              <p14:cNvContentPartPr/>
              <p14:nvPr/>
            </p14:nvContentPartPr>
            <p14:xfrm>
              <a:off x="8610762" y="1971313"/>
              <a:ext cx="390240" cy="863640"/>
            </p14:xfrm>
          </p:contentPart>
        </mc:Choice>
        <mc:Fallback xmlns="">
          <p:pic>
            <p:nvPicPr>
              <p:cNvPr id="2" name="Ink 1">
                <a:extLst>
                  <a:ext uri="{FF2B5EF4-FFF2-40B4-BE49-F238E27FC236}">
                    <a16:creationId xmlns:a16="http://schemas.microsoft.com/office/drawing/2014/main" id="{B61B5B56-4C6B-450F-AAD6-E6DEC36C781E}"/>
                  </a:ext>
                </a:extLst>
              </p:cNvPr>
              <p:cNvPicPr/>
              <p:nvPr/>
            </p:nvPicPr>
            <p:blipFill>
              <a:blip r:embed="rId7"/>
              <a:stretch>
                <a:fillRect/>
              </a:stretch>
            </p:blipFill>
            <p:spPr>
              <a:xfrm>
                <a:off x="8602122" y="1962313"/>
                <a:ext cx="407880" cy="88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09A7D71E-1817-4F15-8DEA-A21E1DE8062A}"/>
                  </a:ext>
                </a:extLst>
              </p14:cNvPr>
              <p14:cNvContentPartPr/>
              <p14:nvPr/>
            </p14:nvContentPartPr>
            <p14:xfrm>
              <a:off x="6765762" y="2176513"/>
              <a:ext cx="1393200" cy="1076040"/>
            </p14:xfrm>
          </p:contentPart>
        </mc:Choice>
        <mc:Fallback xmlns="">
          <p:pic>
            <p:nvPicPr>
              <p:cNvPr id="4" name="Ink 3">
                <a:extLst>
                  <a:ext uri="{FF2B5EF4-FFF2-40B4-BE49-F238E27FC236}">
                    <a16:creationId xmlns:a16="http://schemas.microsoft.com/office/drawing/2014/main" id="{09A7D71E-1817-4F15-8DEA-A21E1DE8062A}"/>
                  </a:ext>
                </a:extLst>
              </p:cNvPr>
              <p:cNvPicPr/>
              <p:nvPr/>
            </p:nvPicPr>
            <p:blipFill>
              <a:blip r:embed="rId9"/>
              <a:stretch>
                <a:fillRect/>
              </a:stretch>
            </p:blipFill>
            <p:spPr>
              <a:xfrm>
                <a:off x="6757122" y="2167513"/>
                <a:ext cx="1410840" cy="1093680"/>
              </a:xfrm>
              <a:prstGeom prst="rect">
                <a:avLst/>
              </a:prstGeom>
            </p:spPr>
          </p:pic>
        </mc:Fallback>
      </mc:AlternateContent>
      <p:pic>
        <p:nvPicPr>
          <p:cNvPr id="6" name="Audio 5">
            <a:hlinkClick r:id="" action="ppaction://media"/>
            <a:extLst>
              <a:ext uri="{FF2B5EF4-FFF2-40B4-BE49-F238E27FC236}">
                <a16:creationId xmlns:a16="http://schemas.microsoft.com/office/drawing/2014/main" id="{907CA0C6-3772-CF4A-9153-DBB10479D05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66435840"/>
      </p:ext>
    </p:extLst>
  </p:cSld>
  <p:clrMapOvr>
    <a:masterClrMapping/>
  </p:clrMapOvr>
  <mc:AlternateContent xmlns:mc="http://schemas.openxmlformats.org/markup-compatibility/2006" xmlns:p14="http://schemas.microsoft.com/office/powerpoint/2010/main">
    <mc:Choice Requires="p14">
      <p:transition spd="slow" p14:dur="2000" advTm="100512"/>
    </mc:Choice>
    <mc:Fallback xmlns="">
      <p:transition spd="slow" advTm="100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63" presetClass="entr" presetSubtype="0" fill="hold" nodeType="afterEffect">
                                  <p:stCondLst>
                                    <p:cond delay="54000"/>
                                  </p:stCondLst>
                                  <p:childTnLst>
                                    <p:set>
                                      <p:cBhvr>
                                        <p:cTn id="9" dur="1" fill="hold">
                                          <p:stCondLst>
                                            <p:cond delay="0"/>
                                          </p:stCondLst>
                                        </p:cTn>
                                        <p:tgtEl>
                                          <p:spTgt spid="2"/>
                                        </p:tgtEl>
                                        <p:attrNameLst>
                                          <p:attrName>style.visibility</p:attrName>
                                        </p:attrNameLst>
                                      </p:cBhvr>
                                      <p:to>
                                        <p:strVal val="visible"/>
                                      </p:to>
                                    </p:set>
                                    <p:anim calcmode="lin" valueType="num">
                                      <p:cBhvr>
                                        <p:cTn id="10" dur="2000" fill="hold"/>
                                        <p:tgtEl>
                                          <p:spTgt spid="2"/>
                                        </p:tgtEl>
                                        <p:attrNameLst>
                                          <p:attrName>drawProgress</p:attrName>
                                        </p:attrNameLst>
                                      </p:cBhvr>
                                      <p:tavLst>
                                        <p:tav tm="0">
                                          <p:val>
                                            <p:fltVal val="0"/>
                                          </p:val>
                                        </p:tav>
                                        <p:tav tm="100000">
                                          <p:val>
                                            <p:fltVal val="1"/>
                                          </p:val>
                                        </p:tav>
                                      </p:tavLst>
                                    </p:anim>
                                  </p:childTnLst>
                                </p:cTn>
                              </p:par>
                            </p:childTnLst>
                          </p:cTn>
                        </p:par>
                        <p:par>
                          <p:cTn id="11" fill="hold">
                            <p:stCondLst>
                              <p:cond delay="56001"/>
                            </p:stCondLst>
                            <p:childTnLst>
                              <p:par>
                                <p:cTn id="12" presetID="63" presetClass="entr" presetSubtype="0" fill="hold" nodeType="afterEffect">
                                  <p:stCondLst>
                                    <p:cond delay="30000"/>
                                  </p:stCondLst>
                                  <p:childTnLst>
                                    <p:set>
                                      <p:cBhvr>
                                        <p:cTn id="13" dur="1" fill="hold">
                                          <p:stCondLst>
                                            <p:cond delay="0"/>
                                          </p:stCondLst>
                                        </p:cTn>
                                        <p:tgtEl>
                                          <p:spTgt spid="4"/>
                                        </p:tgtEl>
                                        <p:attrNameLst>
                                          <p:attrName>style.visibility</p:attrName>
                                        </p:attrNameLst>
                                      </p:cBhvr>
                                      <p:to>
                                        <p:strVal val="visible"/>
                                      </p:to>
                                    </p:set>
                                    <p:anim calcmode="lin" valueType="num">
                                      <p:cBhvr>
                                        <p:cTn id="14"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SGPlot Procedure">
            <a:extLst>
              <a:ext uri="{FF2B5EF4-FFF2-40B4-BE49-F238E27FC236}">
                <a16:creationId xmlns:a16="http://schemas.microsoft.com/office/drawing/2014/main" id="{346C6A20-1E0D-4135-8686-72F167CB75BB}"/>
              </a:ext>
            </a:extLst>
          </p:cNvPr>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241569" y="1183038"/>
            <a:ext cx="9437615" cy="4824309"/>
          </a:xfrm>
          <a:prstGeom prst="rect">
            <a:avLst/>
          </a:prstGeom>
          <a:noFill/>
          <a:ln>
            <a:noFill/>
          </a:ln>
        </p:spPr>
      </p:pic>
      <p:sp>
        <p:nvSpPr>
          <p:cNvPr id="5" name="TextBox 4">
            <a:extLst>
              <a:ext uri="{FF2B5EF4-FFF2-40B4-BE49-F238E27FC236}">
                <a16:creationId xmlns:a16="http://schemas.microsoft.com/office/drawing/2014/main" id="{875E7B53-7196-4893-9F2D-35DE7CCF0CE2}"/>
              </a:ext>
            </a:extLst>
          </p:cNvPr>
          <p:cNvSpPr txBox="1"/>
          <p:nvPr/>
        </p:nvSpPr>
        <p:spPr>
          <a:xfrm>
            <a:off x="1174459" y="536707"/>
            <a:ext cx="9789952" cy="646331"/>
          </a:xfrm>
          <a:prstGeom prst="rect">
            <a:avLst/>
          </a:prstGeom>
          <a:noFill/>
        </p:spPr>
        <p:txBody>
          <a:bodyPr wrap="square">
            <a:spAutoFit/>
          </a:bodyPr>
          <a:lstStyle/>
          <a:p>
            <a:pPr>
              <a:spcBef>
                <a:spcPts val="600"/>
              </a:spcBef>
              <a:spcAft>
                <a:spcPts val="1200"/>
              </a:spcAft>
            </a:pPr>
            <a:r>
              <a:rPr lang="en-US" sz="1800" b="1" dirty="0">
                <a:effectLst/>
                <a:latin typeface="Georgia" panose="02040502050405020303" pitchFamily="18" charset="0"/>
                <a:ea typeface="Calibri" panose="020F0502020204030204" pitchFamily="34" charset="0"/>
                <a:cs typeface="Arial" panose="020B0604020202020204" pitchFamily="34" charset="0"/>
              </a:rPr>
              <a:t>Figure 3. Out of sample implementation accuracy by model </a:t>
            </a:r>
            <a:br>
              <a:rPr lang="en-US" sz="1800" b="1" dirty="0">
                <a:effectLst/>
                <a:latin typeface="Georgia" panose="02040502050405020303" pitchFamily="18" charset="0"/>
                <a:ea typeface="Calibri" panose="020F0502020204030204" pitchFamily="34" charset="0"/>
                <a:cs typeface="Arial" panose="020B0604020202020204" pitchFamily="34" charset="0"/>
              </a:rPr>
            </a:br>
            <a:r>
              <a:rPr lang="en-US" sz="1800" b="1" dirty="0">
                <a:effectLst/>
                <a:latin typeface="Georgia" panose="02040502050405020303" pitchFamily="18" charset="0"/>
                <a:ea typeface="Calibri" panose="020F0502020204030204" pitchFamily="34" charset="0"/>
                <a:cs typeface="Arial" panose="020B0604020202020204" pitchFamily="34" charset="0"/>
              </a:rPr>
              <a:t>(yearly average, Step 3)</a:t>
            </a:r>
            <a:endParaRPr lang="en-GB" sz="1800" b="1" dirty="0">
              <a:effectLst/>
              <a:latin typeface="Georgia" panose="02040502050405020303" pitchFamily="18" charset="0"/>
              <a:ea typeface="Calibri" panose="020F050202020403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7219405-6A6D-4553-9276-214EF71C5B0A}"/>
                  </a:ext>
                </a:extLst>
              </p14:cNvPr>
              <p14:cNvContentPartPr/>
              <p14:nvPr/>
            </p14:nvContentPartPr>
            <p14:xfrm>
              <a:off x="2276202" y="3974353"/>
              <a:ext cx="1231200" cy="837000"/>
            </p14:xfrm>
          </p:contentPart>
        </mc:Choice>
        <mc:Fallback xmlns="">
          <p:pic>
            <p:nvPicPr>
              <p:cNvPr id="2" name="Ink 1">
                <a:extLst>
                  <a:ext uri="{FF2B5EF4-FFF2-40B4-BE49-F238E27FC236}">
                    <a16:creationId xmlns:a16="http://schemas.microsoft.com/office/drawing/2014/main" id="{F7219405-6A6D-4553-9276-214EF71C5B0A}"/>
                  </a:ext>
                </a:extLst>
              </p:cNvPr>
              <p:cNvPicPr/>
              <p:nvPr/>
            </p:nvPicPr>
            <p:blipFill>
              <a:blip r:embed="rId6"/>
              <a:stretch>
                <a:fillRect/>
              </a:stretch>
            </p:blipFill>
            <p:spPr>
              <a:xfrm>
                <a:off x="2267562" y="3965713"/>
                <a:ext cx="1248840" cy="85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A986CBA-025F-40C5-B23C-C4AA45B393F9}"/>
                  </a:ext>
                </a:extLst>
              </p14:cNvPr>
              <p14:cNvContentPartPr/>
              <p14:nvPr/>
            </p14:nvContentPartPr>
            <p14:xfrm>
              <a:off x="8282802" y="3418513"/>
              <a:ext cx="909000" cy="494640"/>
            </p14:xfrm>
          </p:contentPart>
        </mc:Choice>
        <mc:Fallback xmlns="">
          <p:pic>
            <p:nvPicPr>
              <p:cNvPr id="4" name="Ink 3">
                <a:extLst>
                  <a:ext uri="{FF2B5EF4-FFF2-40B4-BE49-F238E27FC236}">
                    <a16:creationId xmlns:a16="http://schemas.microsoft.com/office/drawing/2014/main" id="{AA986CBA-025F-40C5-B23C-C4AA45B393F9}"/>
                  </a:ext>
                </a:extLst>
              </p:cNvPr>
              <p:cNvPicPr/>
              <p:nvPr/>
            </p:nvPicPr>
            <p:blipFill>
              <a:blip r:embed="rId8"/>
              <a:stretch>
                <a:fillRect/>
              </a:stretch>
            </p:blipFill>
            <p:spPr>
              <a:xfrm>
                <a:off x="8274162" y="3409873"/>
                <a:ext cx="92664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BB757CC1-E009-4E0E-A93F-9FE891D98535}"/>
                  </a:ext>
                </a:extLst>
              </p14:cNvPr>
              <p14:cNvContentPartPr/>
              <p14:nvPr/>
            </p14:nvContentPartPr>
            <p14:xfrm>
              <a:off x="4841562" y="2400433"/>
              <a:ext cx="3127320" cy="836280"/>
            </p14:xfrm>
          </p:contentPart>
        </mc:Choice>
        <mc:Fallback xmlns="">
          <p:pic>
            <p:nvPicPr>
              <p:cNvPr id="6" name="Ink 5">
                <a:extLst>
                  <a:ext uri="{FF2B5EF4-FFF2-40B4-BE49-F238E27FC236}">
                    <a16:creationId xmlns:a16="http://schemas.microsoft.com/office/drawing/2014/main" id="{BB757CC1-E009-4E0E-A93F-9FE891D98535}"/>
                  </a:ext>
                </a:extLst>
              </p:cNvPr>
              <p:cNvPicPr/>
              <p:nvPr/>
            </p:nvPicPr>
            <p:blipFill>
              <a:blip r:embed="rId10"/>
              <a:stretch>
                <a:fillRect/>
              </a:stretch>
            </p:blipFill>
            <p:spPr>
              <a:xfrm>
                <a:off x="4832922" y="2391793"/>
                <a:ext cx="3144960" cy="853920"/>
              </a:xfrm>
              <a:prstGeom prst="rect">
                <a:avLst/>
              </a:prstGeom>
            </p:spPr>
          </p:pic>
        </mc:Fallback>
      </mc:AlternateContent>
      <p:pic>
        <p:nvPicPr>
          <p:cNvPr id="7" name="Audio 6">
            <a:hlinkClick r:id="" action="ppaction://media"/>
            <a:extLst>
              <a:ext uri="{FF2B5EF4-FFF2-40B4-BE49-F238E27FC236}">
                <a16:creationId xmlns:a16="http://schemas.microsoft.com/office/drawing/2014/main" id="{A8B6D5E1-60F2-CF48-A023-F9090843C20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25042345"/>
      </p:ext>
    </p:extLst>
  </p:cSld>
  <p:clrMapOvr>
    <a:masterClrMapping/>
  </p:clrMapOvr>
  <mc:AlternateContent xmlns:mc="http://schemas.openxmlformats.org/markup-compatibility/2006" xmlns:p14="http://schemas.microsoft.com/office/powerpoint/2010/main">
    <mc:Choice Requires="p14">
      <p:transition spd="slow" p14:dur="2000" advTm="52945"/>
    </mc:Choice>
    <mc:Fallback xmlns="">
      <p:transition spd="slow" advTm="52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1"/>
                            </p:stCondLst>
                            <p:childTnLst>
                              <p:par>
                                <p:cTn id="8" presetID="63" presetClass="entr" presetSubtype="0" fill="hold" nodeType="afterEffect">
                                  <p:stCondLst>
                                    <p:cond delay="4000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childTnLst>
                          </p:cTn>
                        </p:par>
                        <p:par>
                          <p:cTn id="11" fill="hold">
                            <p:stCondLst>
                              <p:cond delay="42001"/>
                            </p:stCondLst>
                            <p:childTnLst>
                              <p:par>
                                <p:cTn id="12" presetID="63" presetClass="entr" presetSubtype="0" fill="hold" nodeType="afterEffect">
                                  <p:stCondLst>
                                    <p:cond delay="5000"/>
                                  </p:stCondLst>
                                  <p:childTnLst>
                                    <p:set>
                                      <p:cBhvr>
                                        <p:cTn id="13" dur="1" fill="hold">
                                          <p:stCondLst>
                                            <p:cond delay="0"/>
                                          </p:stCondLst>
                                        </p:cTn>
                                        <p:tgtEl>
                                          <p:spTgt spid="2"/>
                                        </p:tgtEl>
                                        <p:attrNameLst>
                                          <p:attrName>style.visibility</p:attrName>
                                        </p:attrNameLst>
                                      </p:cBhvr>
                                      <p:to>
                                        <p:strVal val="visible"/>
                                      </p:to>
                                    </p:set>
                                    <p:anim calcmode="lin" valueType="num">
                                      <p:cBhvr>
                                        <p:cTn id="14" dur="2000" fill="hold"/>
                                        <p:tgtEl>
                                          <p:spTgt spid="2"/>
                                        </p:tgtEl>
                                        <p:attrNameLst>
                                          <p:attrName>drawProgress</p:attrName>
                                        </p:attrNameLst>
                                      </p:cBhvr>
                                      <p:tavLst>
                                        <p:tav tm="0">
                                          <p:val>
                                            <p:fltVal val="0"/>
                                          </p:val>
                                        </p:tav>
                                        <p:tav tm="100000">
                                          <p:val>
                                            <p:fltVal val="1"/>
                                          </p:val>
                                        </p:tav>
                                      </p:tavLst>
                                    </p:anim>
                                  </p:childTnLst>
                                </p:cTn>
                              </p:par>
                            </p:childTnLst>
                          </p:cTn>
                        </p:par>
                        <p:par>
                          <p:cTn id="15" fill="hold">
                            <p:stCondLst>
                              <p:cond delay="49001"/>
                            </p:stCondLst>
                            <p:childTnLst>
                              <p:par>
                                <p:cTn id="16" presetID="63" presetClass="entr" presetSubtype="0" fill="hold" nodeType="afterEffect">
                                  <p:stCondLst>
                                    <p:cond delay="1000"/>
                                  </p:stCondLst>
                                  <p:childTnLst>
                                    <p:set>
                                      <p:cBhvr>
                                        <p:cTn id="17" dur="1" fill="hold">
                                          <p:stCondLst>
                                            <p:cond delay="0"/>
                                          </p:stCondLst>
                                        </p:cTn>
                                        <p:tgtEl>
                                          <p:spTgt spid="4"/>
                                        </p:tgtEl>
                                        <p:attrNameLst>
                                          <p:attrName>style.visibility</p:attrName>
                                        </p:attrNameLst>
                                      </p:cBhvr>
                                      <p:to>
                                        <p:strVal val="visible"/>
                                      </p:to>
                                    </p:set>
                                    <p:anim calcmode="lin" valueType="num">
                                      <p:cBhvr>
                                        <p:cTn id="18"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EB92EB-C67F-4395-9C15-60D593FBC5C0}"/>
              </a:ext>
            </a:extLst>
          </p:cNvPr>
          <p:cNvSpPr/>
          <p:nvPr/>
        </p:nvSpPr>
        <p:spPr>
          <a:xfrm>
            <a:off x="1115736" y="4051882"/>
            <a:ext cx="8107008" cy="369332"/>
          </a:xfrm>
          <a:prstGeom prst="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9D86734-27A7-4618-971F-1BA41C5ACE9D}"/>
              </a:ext>
            </a:extLst>
          </p:cNvPr>
          <p:cNvPicPr>
            <a:picLocks noChangeAspect="1"/>
          </p:cNvPicPr>
          <p:nvPr/>
        </p:nvPicPr>
        <p:blipFill>
          <a:blip r:embed="rId4"/>
          <a:stretch>
            <a:fillRect/>
          </a:stretch>
        </p:blipFill>
        <p:spPr>
          <a:xfrm>
            <a:off x="1251869" y="2422397"/>
            <a:ext cx="8633419" cy="3038835"/>
          </a:xfrm>
          <a:prstGeom prst="rect">
            <a:avLst/>
          </a:prstGeom>
        </p:spPr>
      </p:pic>
      <p:sp>
        <p:nvSpPr>
          <p:cNvPr id="6" name="TextBox 5">
            <a:extLst>
              <a:ext uri="{FF2B5EF4-FFF2-40B4-BE49-F238E27FC236}">
                <a16:creationId xmlns:a16="http://schemas.microsoft.com/office/drawing/2014/main" id="{A55A5390-3905-47D3-9ED3-D091720EBE8E}"/>
              </a:ext>
            </a:extLst>
          </p:cNvPr>
          <p:cNvSpPr txBox="1"/>
          <p:nvPr/>
        </p:nvSpPr>
        <p:spPr>
          <a:xfrm>
            <a:off x="1180306" y="1238323"/>
            <a:ext cx="8420637" cy="877163"/>
          </a:xfrm>
          <a:prstGeom prst="rect">
            <a:avLst/>
          </a:prstGeom>
          <a:noFill/>
        </p:spPr>
        <p:txBody>
          <a:bodyPr wrap="square">
            <a:spAutoFit/>
          </a:bodyPr>
          <a:lstStyle/>
          <a:p>
            <a:pPr>
              <a:spcBef>
                <a:spcPts val="600"/>
              </a:spcBef>
              <a:spcAft>
                <a:spcPts val="1200"/>
              </a:spcAft>
            </a:pPr>
            <a:r>
              <a:rPr lang="en-US" sz="1800" b="1" dirty="0">
                <a:effectLst/>
                <a:latin typeface="Georgia" panose="02040502050405020303" pitchFamily="18" charset="0"/>
                <a:ea typeface="Calibri" panose="020F0502020204030204" pitchFamily="34" charset="0"/>
                <a:cs typeface="Arial" panose="020B0604020202020204" pitchFamily="34" charset="0"/>
              </a:rPr>
              <a:t>Table 3. Out of sample simulated ‘long-short strategy’ performance</a:t>
            </a:r>
          </a:p>
          <a:p>
            <a:pPr>
              <a:spcBef>
                <a:spcPts val="600"/>
              </a:spcBef>
              <a:spcAft>
                <a:spcPts val="1200"/>
              </a:spcAft>
            </a:pPr>
            <a:r>
              <a:rPr lang="en-US" b="1" i="1" dirty="0">
                <a:latin typeface="Georgia" panose="02040502050405020303" pitchFamily="18" charset="0"/>
                <a:ea typeface="Calibri" panose="020F0502020204030204" pitchFamily="34" charset="0"/>
                <a:cs typeface="Arial" panose="020B0604020202020204" pitchFamily="34" charset="0"/>
              </a:rPr>
              <a:t>(Size-weighted accuracy)</a:t>
            </a:r>
            <a:endParaRPr lang="en-GB" sz="1800" b="1" i="1" dirty="0">
              <a:effectLst/>
              <a:latin typeface="Georgia" panose="02040502050405020303" pitchFamily="18" charset="0"/>
              <a:ea typeface="Calibri" panose="020F0502020204030204" pitchFamily="34" charset="0"/>
              <a:cs typeface="Arial" panose="020B0604020202020204" pitchFamily="34" charset="0"/>
            </a:endParaRPr>
          </a:p>
        </p:txBody>
      </p:sp>
      <p:sp>
        <p:nvSpPr>
          <p:cNvPr id="7" name="Star: 10 Points 6">
            <a:extLst>
              <a:ext uri="{FF2B5EF4-FFF2-40B4-BE49-F238E27FC236}">
                <a16:creationId xmlns:a16="http://schemas.microsoft.com/office/drawing/2014/main" id="{BCD5256D-630A-46CA-BF22-FEDA5B8E843B}"/>
              </a:ext>
            </a:extLst>
          </p:cNvPr>
          <p:cNvSpPr/>
          <p:nvPr/>
        </p:nvSpPr>
        <p:spPr>
          <a:xfrm>
            <a:off x="9672505" y="3048386"/>
            <a:ext cx="1803633" cy="1786855"/>
          </a:xfrm>
          <a:prstGeom prst="star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AB</a:t>
            </a:r>
          </a:p>
          <a:p>
            <a:pPr algn="ctr"/>
            <a:r>
              <a:rPr lang="en-GB" dirty="0"/>
              <a:t>Annualized 225%!</a:t>
            </a:r>
          </a:p>
        </p:txBody>
      </p:sp>
      <p:pic>
        <p:nvPicPr>
          <p:cNvPr id="2" name="Audio 1">
            <a:hlinkClick r:id="" action="ppaction://media"/>
            <a:extLst>
              <a:ext uri="{FF2B5EF4-FFF2-40B4-BE49-F238E27FC236}">
                <a16:creationId xmlns:a16="http://schemas.microsoft.com/office/drawing/2014/main" id="{AEF0032E-7B73-404E-BC58-92F9522CE1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94941278"/>
      </p:ext>
    </p:extLst>
  </p:cSld>
  <p:clrMapOvr>
    <a:masterClrMapping/>
  </p:clrMapOvr>
  <mc:AlternateContent xmlns:mc="http://schemas.openxmlformats.org/markup-compatibility/2006" xmlns:p14="http://schemas.microsoft.com/office/powerpoint/2010/main">
    <mc:Choice Requires="p14">
      <p:transition spd="slow" p14:dur="2000" advTm="73606"/>
    </mc:Choice>
    <mc:Fallback xmlns="">
      <p:transition spd="slow" advTm="73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3" presetClass="entr" presetSubtype="10" fill="hold" grpId="0" nodeType="afterEffect">
                                  <p:stCondLst>
                                    <p:cond delay="3300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par>
                          <p:cTn id="11" fill="hold">
                            <p:stCondLst>
                              <p:cond delay="33501"/>
                            </p:stCondLst>
                            <p:childTnLst>
                              <p:par>
                                <p:cTn id="12" presetID="5" presetClass="entr" presetSubtype="10" fill="hold" grpId="0" nodeType="afterEffect">
                                  <p:stCondLst>
                                    <p:cond delay="10000"/>
                                  </p:stCondLst>
                                  <p:childTnLst>
                                    <p:set>
                                      <p:cBhvr>
                                        <p:cTn id="13" dur="1" fill="hold">
                                          <p:stCondLst>
                                            <p:cond delay="0"/>
                                          </p:stCondLst>
                                        </p:cTn>
                                        <p:tgtEl>
                                          <p:spTgt spid="7"/>
                                        </p:tgtEl>
                                        <p:attrNameLst>
                                          <p:attrName>style.visibility</p:attrName>
                                        </p:attrNameLst>
                                      </p:cBhvr>
                                      <p:to>
                                        <p:strVal val="visible"/>
                                      </p:to>
                                    </p:set>
                                    <p:animEffect transition="in" filter="checkerboard(across)">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8"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53E764-E109-4DA2-BB0A-ED64F9D1E883}"/>
              </a:ext>
            </a:extLst>
          </p:cNvPr>
          <p:cNvSpPr/>
          <p:nvPr/>
        </p:nvSpPr>
        <p:spPr>
          <a:xfrm>
            <a:off x="698382" y="4966830"/>
            <a:ext cx="9158682" cy="327170"/>
          </a:xfrm>
          <a:prstGeom prst="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90181DC-0235-48B6-BC10-5717017DE228}"/>
              </a:ext>
            </a:extLst>
          </p:cNvPr>
          <p:cNvSpPr/>
          <p:nvPr/>
        </p:nvSpPr>
        <p:spPr>
          <a:xfrm>
            <a:off x="698382" y="3833769"/>
            <a:ext cx="9158682" cy="327170"/>
          </a:xfrm>
          <a:prstGeom prst="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C302080-05FF-4E73-997F-0A8C7F169FEC}"/>
              </a:ext>
            </a:extLst>
          </p:cNvPr>
          <p:cNvPicPr>
            <a:picLocks noChangeAspect="1"/>
          </p:cNvPicPr>
          <p:nvPr/>
        </p:nvPicPr>
        <p:blipFill>
          <a:blip r:embed="rId6"/>
          <a:stretch>
            <a:fillRect/>
          </a:stretch>
        </p:blipFill>
        <p:spPr>
          <a:xfrm>
            <a:off x="855678" y="1912690"/>
            <a:ext cx="8939798" cy="3618319"/>
          </a:xfrm>
          <a:prstGeom prst="rect">
            <a:avLst/>
          </a:prstGeom>
        </p:spPr>
      </p:pic>
      <p:sp>
        <p:nvSpPr>
          <p:cNvPr id="5" name="TextBox 4">
            <a:extLst>
              <a:ext uri="{FF2B5EF4-FFF2-40B4-BE49-F238E27FC236}">
                <a16:creationId xmlns:a16="http://schemas.microsoft.com/office/drawing/2014/main" id="{955A4876-0A33-4E46-AF13-FF277BFCF36D}"/>
              </a:ext>
            </a:extLst>
          </p:cNvPr>
          <p:cNvSpPr txBox="1"/>
          <p:nvPr/>
        </p:nvSpPr>
        <p:spPr>
          <a:xfrm>
            <a:off x="698382" y="403661"/>
            <a:ext cx="9225793" cy="646331"/>
          </a:xfrm>
          <a:prstGeom prst="rect">
            <a:avLst/>
          </a:prstGeom>
          <a:noFill/>
        </p:spPr>
        <p:txBody>
          <a:bodyPr wrap="square">
            <a:spAutoFit/>
          </a:bodyPr>
          <a:lstStyle/>
          <a:p>
            <a:pPr>
              <a:spcBef>
                <a:spcPts val="600"/>
              </a:spcBef>
              <a:spcAft>
                <a:spcPts val="1200"/>
              </a:spcAft>
            </a:pPr>
            <a:r>
              <a:rPr lang="en-US" sz="1800" b="1" dirty="0">
                <a:effectLst/>
                <a:latin typeface="Georgia" panose="02040502050405020303" pitchFamily="18" charset="0"/>
                <a:ea typeface="Calibri" panose="020F0502020204030204" pitchFamily="34" charset="0"/>
                <a:cs typeface="Arial" panose="020B0604020202020204" pitchFamily="34" charset="0"/>
              </a:rPr>
              <a:t>Table 13. Augmented VIX futures strategy: sitting out on conflicting days to avoid shorting pressures</a:t>
            </a:r>
            <a:endParaRPr lang="en-GB" sz="1800" b="1" dirty="0">
              <a:effectLst/>
              <a:latin typeface="Georgia" panose="02040502050405020303" pitchFamily="18" charset="0"/>
              <a:ea typeface="Calibri" panose="020F0502020204030204" pitchFamily="34" charset="0"/>
              <a:cs typeface="Arial" panose="020B0604020202020204" pitchFamily="34" charset="0"/>
            </a:endParaRPr>
          </a:p>
        </p:txBody>
      </p:sp>
      <p:sp>
        <p:nvSpPr>
          <p:cNvPr id="6" name="Star: 10 Points 5">
            <a:extLst>
              <a:ext uri="{FF2B5EF4-FFF2-40B4-BE49-F238E27FC236}">
                <a16:creationId xmlns:a16="http://schemas.microsoft.com/office/drawing/2014/main" id="{2AA4F1E9-E4BB-426D-AD38-C4865727C04C}"/>
              </a:ext>
            </a:extLst>
          </p:cNvPr>
          <p:cNvSpPr/>
          <p:nvPr/>
        </p:nvSpPr>
        <p:spPr>
          <a:xfrm>
            <a:off x="10142288" y="3020038"/>
            <a:ext cx="1803633" cy="1786855"/>
          </a:xfrm>
          <a:prstGeom prst="star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AB Model Annualized 90%!</a:t>
            </a:r>
          </a:p>
          <a:p>
            <a:pPr algn="ctr"/>
            <a:r>
              <a:rPr lang="en-GB" dirty="0"/>
              <a:t>After cost</a:t>
            </a:r>
          </a:p>
        </p:txBody>
      </p:sp>
      <p:pic>
        <p:nvPicPr>
          <p:cNvPr id="9" name="Audio 8">
            <a:hlinkClick r:id="" action="ppaction://media"/>
            <a:extLst>
              <a:ext uri="{FF2B5EF4-FFF2-40B4-BE49-F238E27FC236}">
                <a16:creationId xmlns:a16="http://schemas.microsoft.com/office/drawing/2014/main" id="{17A071AE-100A-B94D-AA52-30A7773C50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260845977"/>
      </p:ext>
    </p:extLst>
  </p:cSld>
  <p:clrMapOvr>
    <a:masterClrMapping/>
  </p:clrMapOvr>
  <mc:AlternateContent xmlns:mc="http://schemas.openxmlformats.org/markup-compatibility/2006" xmlns:p14="http://schemas.microsoft.com/office/powerpoint/2010/main">
    <mc:Choice Requires="p14">
      <p:transition spd="slow" p14:dur="2000" advTm="86126"/>
    </mc:Choice>
    <mc:Fallback xmlns="">
      <p:transition spd="slow" advTm="86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8" grpId="0" animBg="1"/>
      <p:bldP spid="7"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807E699-B3F0-4A25-B128-7A2C1047D2BB}"/>
              </a:ext>
            </a:extLst>
          </p:cNvPr>
          <p:cNvGraphicFramePr/>
          <p:nvPr/>
        </p:nvGraphicFramePr>
        <p:xfrm>
          <a:off x="1283515" y="570451"/>
          <a:ext cx="9230495" cy="56779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A8EFFE78-93DF-DA40-8A3F-FE8CB717FD0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392493045"/>
      </p:ext>
    </p:extLst>
  </p:cSld>
  <p:clrMapOvr>
    <a:masterClrMapping/>
  </p:clrMapOvr>
  <mc:AlternateContent xmlns:mc="http://schemas.openxmlformats.org/markup-compatibility/2006" xmlns:p14="http://schemas.microsoft.com/office/powerpoint/2010/main">
    <mc:Choice Requires="p14">
      <p:transition spd="slow" p14:dur="2000" advTm="120664"/>
    </mc:Choice>
    <mc:Fallback xmlns="">
      <p:transition spd="slow" advTm="120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graphicEl>
                                              <a:dgm id="{33A22DE4-4C88-4575-A4FA-D0C563617542}"/>
                                            </p:graphicEl>
                                          </p:spTgt>
                                        </p:tgtEl>
                                        <p:attrNameLst>
                                          <p:attrName>style.visibility</p:attrName>
                                        </p:attrNameLst>
                                      </p:cBhvr>
                                      <p:to>
                                        <p:strVal val="visible"/>
                                      </p:to>
                                    </p:set>
                                    <p:animEffect transition="in" filter="fade">
                                      <p:cBhvr>
                                        <p:cTn id="11" dur="500"/>
                                        <p:tgtEl>
                                          <p:spTgt spid="3">
                                            <p:graphicEl>
                                              <a:dgm id="{33A22DE4-4C88-4575-A4FA-D0C563617542}"/>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graphicEl>
                                              <a:dgm id="{304E39D9-9764-402A-93B8-27B19BA23955}"/>
                                            </p:graphicEl>
                                          </p:spTgt>
                                        </p:tgtEl>
                                        <p:attrNameLst>
                                          <p:attrName>style.visibility</p:attrName>
                                        </p:attrNameLst>
                                      </p:cBhvr>
                                      <p:to>
                                        <p:strVal val="visible"/>
                                      </p:to>
                                    </p:set>
                                    <p:animEffect transition="in" filter="fade">
                                      <p:cBhvr>
                                        <p:cTn id="16" dur="500"/>
                                        <p:tgtEl>
                                          <p:spTgt spid="3">
                                            <p:graphicEl>
                                              <a:dgm id="{304E39D9-9764-402A-93B8-27B19BA23955}"/>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BD929577-FDA3-4E3F-A9F6-0F8FF2B6364E}"/>
                                            </p:graphicEl>
                                          </p:spTgt>
                                        </p:tgtEl>
                                        <p:attrNameLst>
                                          <p:attrName>style.visibility</p:attrName>
                                        </p:attrNameLst>
                                      </p:cBhvr>
                                      <p:to>
                                        <p:strVal val="visible"/>
                                      </p:to>
                                    </p:set>
                                    <p:animEffect transition="in" filter="fade">
                                      <p:cBhvr>
                                        <p:cTn id="19" dur="500"/>
                                        <p:tgtEl>
                                          <p:spTgt spid="3">
                                            <p:graphicEl>
                                              <a:dgm id="{BD929577-FDA3-4E3F-A9F6-0F8FF2B6364E}"/>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B43914DA-11E4-4CF9-8F01-3B505E1ABFFE}"/>
                                            </p:graphicEl>
                                          </p:spTgt>
                                        </p:tgtEl>
                                        <p:attrNameLst>
                                          <p:attrName>style.visibility</p:attrName>
                                        </p:attrNameLst>
                                      </p:cBhvr>
                                      <p:to>
                                        <p:strVal val="visible"/>
                                      </p:to>
                                    </p:set>
                                    <p:animEffect transition="in" filter="fade">
                                      <p:cBhvr>
                                        <p:cTn id="24" dur="500"/>
                                        <p:tgtEl>
                                          <p:spTgt spid="3">
                                            <p:graphicEl>
                                              <a:dgm id="{B43914DA-11E4-4CF9-8F01-3B505E1ABFFE}"/>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F111D547-DA50-4088-A400-1C9EE308EF1C}"/>
                                            </p:graphicEl>
                                          </p:spTgt>
                                        </p:tgtEl>
                                        <p:attrNameLst>
                                          <p:attrName>style.visibility</p:attrName>
                                        </p:attrNameLst>
                                      </p:cBhvr>
                                      <p:to>
                                        <p:strVal val="visible"/>
                                      </p:to>
                                    </p:set>
                                    <p:animEffect transition="in" filter="fade">
                                      <p:cBhvr>
                                        <p:cTn id="27" dur="500"/>
                                        <p:tgtEl>
                                          <p:spTgt spid="3">
                                            <p:graphicEl>
                                              <a:dgm id="{F111D547-DA50-4088-A400-1C9EE308EF1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graphicEl>
                                              <a:dgm id="{97DE876C-75A3-4495-BA5C-8B3EADBF0705}"/>
                                            </p:graphicEl>
                                          </p:spTgt>
                                        </p:tgtEl>
                                        <p:attrNameLst>
                                          <p:attrName>style.visibility</p:attrName>
                                        </p:attrNameLst>
                                      </p:cBhvr>
                                      <p:to>
                                        <p:strVal val="visible"/>
                                      </p:to>
                                    </p:set>
                                    <p:animEffect transition="in" filter="fade">
                                      <p:cBhvr>
                                        <p:cTn id="32" dur="500"/>
                                        <p:tgtEl>
                                          <p:spTgt spid="3">
                                            <p:graphicEl>
                                              <a:dgm id="{97DE876C-75A3-4495-BA5C-8B3EADBF070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graphicEl>
                                              <a:dgm id="{1B940701-82EF-418B-BE17-582EA4EA0C67}"/>
                                            </p:graphicEl>
                                          </p:spTgt>
                                        </p:tgtEl>
                                        <p:attrNameLst>
                                          <p:attrName>style.visibility</p:attrName>
                                        </p:attrNameLst>
                                      </p:cBhvr>
                                      <p:to>
                                        <p:strVal val="visible"/>
                                      </p:to>
                                    </p:set>
                                    <p:animEffect transition="in" filter="fade">
                                      <p:cBhvr>
                                        <p:cTn id="35" dur="500"/>
                                        <p:tgtEl>
                                          <p:spTgt spid="3">
                                            <p:graphicEl>
                                              <a:dgm id="{1B940701-82EF-418B-BE17-582EA4EA0C67}"/>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graphicEl>
                                              <a:dgm id="{2F4260C3-E385-4CFA-824E-0C7E838305EA}"/>
                                            </p:graphicEl>
                                          </p:spTgt>
                                        </p:tgtEl>
                                        <p:attrNameLst>
                                          <p:attrName>style.visibility</p:attrName>
                                        </p:attrNameLst>
                                      </p:cBhvr>
                                      <p:to>
                                        <p:strVal val="visible"/>
                                      </p:to>
                                    </p:set>
                                    <p:animEffect transition="in" filter="fade">
                                      <p:cBhvr>
                                        <p:cTn id="40" dur="500"/>
                                        <p:tgtEl>
                                          <p:spTgt spid="3">
                                            <p:graphicEl>
                                              <a:dgm id="{2F4260C3-E385-4CFA-824E-0C7E838305EA}"/>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graphicEl>
                                              <a:dgm id="{6B3B89D8-877D-485E-940D-8B1AAA130241}"/>
                                            </p:graphicEl>
                                          </p:spTgt>
                                        </p:tgtEl>
                                        <p:attrNameLst>
                                          <p:attrName>style.visibility</p:attrName>
                                        </p:attrNameLst>
                                      </p:cBhvr>
                                      <p:to>
                                        <p:strVal val="visible"/>
                                      </p:to>
                                    </p:set>
                                    <p:animEffect transition="in" filter="fade">
                                      <p:cBhvr>
                                        <p:cTn id="43" dur="500"/>
                                        <p:tgtEl>
                                          <p:spTgt spid="3">
                                            <p:graphicEl>
                                              <a:dgm id="{6B3B89D8-877D-485E-940D-8B1AAA130241}"/>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graphicEl>
                                              <a:dgm id="{AC005203-CD4E-4289-B053-DB9A8A8B2DF7}"/>
                                            </p:graphicEl>
                                          </p:spTgt>
                                        </p:tgtEl>
                                        <p:attrNameLst>
                                          <p:attrName>style.visibility</p:attrName>
                                        </p:attrNameLst>
                                      </p:cBhvr>
                                      <p:to>
                                        <p:strVal val="visible"/>
                                      </p:to>
                                    </p:set>
                                    <p:animEffect transition="in" filter="fade">
                                      <p:cBhvr>
                                        <p:cTn id="48" dur="500"/>
                                        <p:tgtEl>
                                          <p:spTgt spid="3">
                                            <p:graphicEl>
                                              <a:dgm id="{AC005203-CD4E-4289-B053-DB9A8A8B2DF7}"/>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graphicEl>
                                              <a:dgm id="{DD11F93F-CFCE-4609-B549-78C90762772F}"/>
                                            </p:graphicEl>
                                          </p:spTgt>
                                        </p:tgtEl>
                                        <p:attrNameLst>
                                          <p:attrName>style.visibility</p:attrName>
                                        </p:attrNameLst>
                                      </p:cBhvr>
                                      <p:to>
                                        <p:strVal val="visible"/>
                                      </p:to>
                                    </p:set>
                                    <p:animEffect transition="in" filter="fade">
                                      <p:cBhvr>
                                        <p:cTn id="51" dur="500"/>
                                        <p:tgtEl>
                                          <p:spTgt spid="3">
                                            <p:graphicEl>
                                              <a:dgm id="{DD11F93F-CFCE-4609-B549-78C90762772F}"/>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graphicEl>
                                              <a:dgm id="{E9D298E0-E38A-414F-B523-89E824DFA40F}"/>
                                            </p:graphicEl>
                                          </p:spTgt>
                                        </p:tgtEl>
                                        <p:attrNameLst>
                                          <p:attrName>style.visibility</p:attrName>
                                        </p:attrNameLst>
                                      </p:cBhvr>
                                      <p:to>
                                        <p:strVal val="visible"/>
                                      </p:to>
                                    </p:set>
                                    <p:animEffect transition="in" filter="fade">
                                      <p:cBhvr>
                                        <p:cTn id="56" dur="500"/>
                                        <p:tgtEl>
                                          <p:spTgt spid="3">
                                            <p:graphicEl>
                                              <a:dgm id="{E9D298E0-E38A-414F-B523-89E824DFA40F}"/>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graphicEl>
                                              <a:dgm id="{B2994136-B681-46BB-B935-FA1E22A9D68C}"/>
                                            </p:graphicEl>
                                          </p:spTgt>
                                        </p:tgtEl>
                                        <p:attrNameLst>
                                          <p:attrName>style.visibility</p:attrName>
                                        </p:attrNameLst>
                                      </p:cBhvr>
                                      <p:to>
                                        <p:strVal val="visible"/>
                                      </p:to>
                                    </p:set>
                                    <p:animEffect transition="in" filter="fade">
                                      <p:cBhvr>
                                        <p:cTn id="59" dur="500"/>
                                        <p:tgtEl>
                                          <p:spTgt spid="3">
                                            <p:graphicEl>
                                              <a:dgm id="{B2994136-B681-46BB-B935-FA1E22A9D6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5"/>
                </p:tgtEl>
              </p:cMediaNode>
            </p:audio>
          </p:childTnLst>
        </p:cTn>
      </p:par>
    </p:tnLst>
    <p:bldLst>
      <p:bldGraphic spid="3"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GUID" val="b4870052-85fa-45ab-0000-000f00200014"/>
</p:tagLst>
</file>

<file path=ppt/tags/tag2.xml><?xml version="1.0" encoding="utf-8"?>
<p:tagLst xmlns:a="http://schemas.openxmlformats.org/drawingml/2006/main" xmlns:r="http://schemas.openxmlformats.org/officeDocument/2006/relationships" xmlns:p="http://schemas.openxmlformats.org/presentationml/2006/main">
  <p:tag name="TIMING" val="|1.8|3.4|7.7|6.1|16.8|5"/>
</p:tagLst>
</file>

<file path=ppt/tags/tag3.xml><?xml version="1.0" encoding="utf-8"?>
<p:tagLst xmlns:a="http://schemas.openxmlformats.org/drawingml/2006/main" xmlns:r="http://schemas.openxmlformats.org/officeDocument/2006/relationships" xmlns:p="http://schemas.openxmlformats.org/presentationml/2006/main">
  <p:tag name="TIMING" val="|2.3|6.5|11.5|10.1|9.9|13.9|14.7|5|17.4|24.5"/>
</p:tagLst>
</file>

<file path=ppt/tags/tag4.xml><?xml version="1.0" encoding="utf-8"?>
<p:tagLst xmlns:a="http://schemas.openxmlformats.org/drawingml/2006/main" xmlns:r="http://schemas.openxmlformats.org/officeDocument/2006/relationships" xmlns:p="http://schemas.openxmlformats.org/presentationml/2006/main">
  <p:tag name="TIMING" val="|1.5|13.2|14.5|25.3"/>
</p:tagLst>
</file>

<file path=ppt/tags/tag5.xml><?xml version="1.0" encoding="utf-8"?>
<p:tagLst xmlns:a="http://schemas.openxmlformats.org/drawingml/2006/main" xmlns:r="http://schemas.openxmlformats.org/officeDocument/2006/relationships" xmlns:p="http://schemas.openxmlformats.org/presentationml/2006/main">
  <p:tag name="TIMING" val="|34|21|10"/>
</p:tagLst>
</file>

<file path=ppt/tags/tag6.xml><?xml version="1.0" encoding="utf-8"?>
<p:tagLst xmlns:a="http://schemas.openxmlformats.org/drawingml/2006/main" xmlns:r="http://schemas.openxmlformats.org/officeDocument/2006/relationships" xmlns:p="http://schemas.openxmlformats.org/presentationml/2006/main">
  <p:tag name="TIMING" val="|2.7|3.5|22.1|5.1|6|20|29.2"/>
</p:tagLst>
</file>

<file path=ppt/tags/tag7.xml><?xml version="1.0" encoding="utf-8"?>
<p:tagLst xmlns:a="http://schemas.openxmlformats.org/drawingml/2006/main" xmlns:r="http://schemas.openxmlformats.org/officeDocument/2006/relationships" xmlns:p="http://schemas.openxmlformats.org/presentationml/2006/main">
  <p:tag name="TIMING" val="|2.1|29.3|48.2"/>
</p:tagLst>
</file>

<file path=ppt/theme/theme1.xml><?xml version="1.0" encoding="utf-8"?>
<a:theme xmlns:a="http://schemas.openxmlformats.org/drawingml/2006/main" name="Drople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660</Words>
  <Application>Microsoft Office PowerPoint</Application>
  <PresentationFormat>Widescreen</PresentationFormat>
  <Paragraphs>91</Paragraphs>
  <Slides>11</Slides>
  <Notes>5</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 Unicode MS</vt:lpstr>
      <vt:lpstr>Lato</vt:lpstr>
      <vt:lpstr>Arial</vt:lpstr>
      <vt:lpstr>Calibri</vt:lpstr>
      <vt:lpstr>Georgia</vt:lpstr>
      <vt:lpstr>Tw Cen MT</vt:lpstr>
      <vt:lpstr>Droplet</vt:lpstr>
      <vt:lpstr>Predicting VIX  with Adaptive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Contributions</vt:lpstr>
      <vt:lpstr>Thank you!   Comments and Suggestions are most welcomed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Informational Friction, Economic Uncertainty and CDS-bond Basis</dc:title>
  <dc:creator>Cai, Xiaowu</dc:creator>
  <cp:lastModifiedBy>Cai, Xiaowu</cp:lastModifiedBy>
  <cp:revision>100</cp:revision>
  <dcterms:created xsi:type="dcterms:W3CDTF">2020-12-13T15:29:46Z</dcterms:created>
  <dcterms:modified xsi:type="dcterms:W3CDTF">2021-06-15T21:09:12Z</dcterms:modified>
</cp:coreProperties>
</file>